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40" r:id="rId3"/>
    <p:sldId id="257" r:id="rId4"/>
    <p:sldId id="258" r:id="rId5"/>
    <p:sldId id="260" r:id="rId6"/>
    <p:sldId id="264" r:id="rId7"/>
    <p:sldId id="269" r:id="rId8"/>
    <p:sldId id="270" r:id="rId9"/>
    <p:sldId id="271" r:id="rId10"/>
    <p:sldId id="272" r:id="rId11"/>
    <p:sldId id="273" r:id="rId12"/>
    <p:sldId id="276" r:id="rId13"/>
    <p:sldId id="277" r:id="rId14"/>
    <p:sldId id="278" r:id="rId15"/>
    <p:sldId id="279" r:id="rId16"/>
    <p:sldId id="280" r:id="rId17"/>
    <p:sldId id="281" r:id="rId18"/>
    <p:sldId id="283" r:id="rId19"/>
    <p:sldId id="288" r:id="rId20"/>
    <p:sldId id="293" r:id="rId21"/>
    <p:sldId id="294" r:id="rId22"/>
    <p:sldId id="295" r:id="rId23"/>
    <p:sldId id="297" r:id="rId24"/>
    <p:sldId id="299" r:id="rId25"/>
    <p:sldId id="300" r:id="rId26"/>
    <p:sldId id="301" r:id="rId27"/>
    <p:sldId id="304" r:id="rId28"/>
    <p:sldId id="305" r:id="rId29"/>
    <p:sldId id="306" r:id="rId30"/>
    <p:sldId id="318" r:id="rId31"/>
    <p:sldId id="320" r:id="rId32"/>
    <p:sldId id="324" r:id="rId33"/>
    <p:sldId id="326" r:id="rId34"/>
    <p:sldId id="328" r:id="rId35"/>
    <p:sldId id="334" r:id="rId36"/>
    <p:sldId id="335" r:id="rId37"/>
    <p:sldId id="336" r:id="rId38"/>
    <p:sldId id="337" r:id="rId39"/>
    <p:sldId id="339" r:id="rId40"/>
    <p:sldId id="338" r:id="rId41"/>
    <p:sldId id="34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snapToGrid="0">
      <p:cViewPr varScale="1">
        <p:scale>
          <a:sx n="66" d="100"/>
          <a:sy n="66" d="100"/>
        </p:scale>
        <p:origin x="-142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134234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315604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5C69D-7152-46FC-9520-ABC6BB4F066E}" type="slidenum">
              <a:rPr lang="en-IN" smtClean="0"/>
              <a:pPr/>
              <a:t>‹#›</a:t>
            </a:fld>
            <a:endParaRPr lang="en-I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757131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2001715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5C69D-7152-46FC-9520-ABC6BB4F066E}" type="slidenum">
              <a:rPr lang="en-IN" smtClean="0"/>
              <a:pPr/>
              <a:t>‹#›</a:t>
            </a:fld>
            <a:endParaRPr lang="en-I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20272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1773011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1482427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3727370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348640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196622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275086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381366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4387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423533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10174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FDAEBC-2358-4645-879D-90E1BB060822}" type="datetimeFigureOut">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385027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FDAEBC-2358-4645-879D-90E1BB060822}" type="datetimeFigureOut">
              <a:rPr lang="en-IN" smtClean="0"/>
              <a:pPr/>
              <a:t>16/02/2023</a:t>
            </a:fld>
            <a:endParaRPr lang="en-IN"/>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635C69D-7152-46FC-9520-ABC6BB4F066E}" type="slidenum">
              <a:rPr lang="en-IN" smtClean="0"/>
              <a:pPr/>
              <a:t>‹#›</a:t>
            </a:fld>
            <a:endParaRPr lang="en-IN"/>
          </a:p>
        </p:txBody>
      </p:sp>
    </p:spTree>
    <p:extLst>
      <p:ext uri="{BB962C8B-B14F-4D97-AF65-F5344CB8AC3E}">
        <p14:creationId xmlns:p14="http://schemas.microsoft.com/office/powerpoint/2010/main" xmlns="" val="1077100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380875B-072A-2102-CCEF-AE4CDDDB5E07}"/>
              </a:ext>
            </a:extLst>
          </p:cNvPr>
          <p:cNvSpPr txBox="1">
            <a:spLocks/>
          </p:cNvSpPr>
          <p:nvPr/>
        </p:nvSpPr>
        <p:spPr>
          <a:xfrm>
            <a:off x="573292" y="3197678"/>
            <a:ext cx="8309450" cy="1132115"/>
          </a:xfrm>
          <a:prstGeom prst="rect">
            <a:avLst/>
          </a:prstGeom>
        </p:spPr>
        <p:txBody>
          <a:bodyPr vert="horz" lIns="68580" tIns="34290" rIns="68580" bIns="3429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300" b="1" dirty="0">
                <a:latin typeface="Times New Roman" pitchFamily="18" charset="0"/>
                <a:cs typeface="Times New Roman" pitchFamily="18" charset="0"/>
              </a:rPr>
              <a:t>CLASSIFICATION OF</a:t>
            </a:r>
          </a:p>
          <a:p>
            <a:pPr algn="ctr"/>
            <a:r>
              <a:rPr lang="en-IN" sz="3300" b="1" dirty="0">
                <a:latin typeface="Times New Roman" pitchFamily="18" charset="0"/>
                <a:cs typeface="Times New Roman" pitchFamily="18" charset="0"/>
              </a:rPr>
              <a:t>PERIODONTAL DISEASES</a:t>
            </a:r>
          </a:p>
        </p:txBody>
      </p:sp>
      <p:sp>
        <p:nvSpPr>
          <p:cNvPr id="6" name="TextBox 5">
            <a:extLst>
              <a:ext uri="{FF2B5EF4-FFF2-40B4-BE49-F238E27FC236}">
                <a16:creationId xmlns:a16="http://schemas.microsoft.com/office/drawing/2014/main" xmlns="" id="{9AC83F0E-8356-D324-3400-0387379E0A23}"/>
              </a:ext>
            </a:extLst>
          </p:cNvPr>
          <p:cNvSpPr txBox="1"/>
          <p:nvPr/>
        </p:nvSpPr>
        <p:spPr>
          <a:xfrm>
            <a:off x="3137503" y="3289036"/>
            <a:ext cx="3903695" cy="3000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sz="1350" dirty="0">
              <a:latin typeface="Baskerville Old Face" panose="02020602080505020303" pitchFamily="18" charset="0"/>
            </a:endParaRPr>
          </a:p>
        </p:txBody>
      </p:sp>
      <p:sp>
        <p:nvSpPr>
          <p:cNvPr id="7" name="Rectangle 6"/>
          <p:cNvSpPr/>
          <p:nvPr/>
        </p:nvSpPr>
        <p:spPr>
          <a:xfrm>
            <a:off x="4572000" y="4792928"/>
            <a:ext cx="4572000" cy="923330"/>
          </a:xfrm>
          <a:prstGeom prst="rect">
            <a:avLst/>
          </a:prstGeom>
        </p:spPr>
        <p:txBody>
          <a:bodyPr>
            <a:spAutoFit/>
          </a:bodyPr>
          <a:lstStyle/>
          <a:p>
            <a:pPr algn="ctr"/>
            <a:r>
              <a:rPr lang="en-US" sz="1350" dirty="0">
                <a:latin typeface="Algerian" pitchFamily="82" charset="0"/>
                <a:cs typeface="Times New Roman" pitchFamily="18" charset="0"/>
              </a:rPr>
              <a:t>PRESENTED BY:</a:t>
            </a:r>
          </a:p>
          <a:p>
            <a:pPr algn="ctr"/>
            <a:r>
              <a:rPr lang="en-US" sz="1350" dirty="0">
                <a:latin typeface="Algerian" pitchFamily="82" charset="0"/>
                <a:cs typeface="Times New Roman" pitchFamily="18" charset="0"/>
              </a:rPr>
              <a:t>Dr </a:t>
            </a:r>
            <a:r>
              <a:rPr lang="en-US" sz="1350" dirty="0" err="1">
                <a:latin typeface="Algerian" pitchFamily="82" charset="0"/>
                <a:cs typeface="Times New Roman" pitchFamily="18" charset="0"/>
              </a:rPr>
              <a:t>pushpendra</a:t>
            </a:r>
            <a:r>
              <a:rPr lang="en-US" sz="1350" dirty="0">
                <a:latin typeface="Algerian" pitchFamily="82" charset="0"/>
                <a:cs typeface="Times New Roman" pitchFamily="18" charset="0"/>
              </a:rPr>
              <a:t>  </a:t>
            </a:r>
            <a:r>
              <a:rPr lang="en-US" sz="1350" dirty="0" err="1">
                <a:latin typeface="Algerian" pitchFamily="82" charset="0"/>
                <a:cs typeface="Times New Roman" pitchFamily="18" charset="0"/>
              </a:rPr>
              <a:t>yadav</a:t>
            </a:r>
            <a:endParaRPr lang="en-US" sz="1350" dirty="0">
              <a:latin typeface="Algerian" pitchFamily="82" charset="0"/>
              <a:cs typeface="Times New Roman" pitchFamily="18" charset="0"/>
            </a:endParaRPr>
          </a:p>
          <a:p>
            <a:pPr algn="ctr"/>
            <a:r>
              <a:rPr lang="en-US" sz="1350" dirty="0">
                <a:latin typeface="Algerian" pitchFamily="82" charset="0"/>
                <a:cs typeface="Times New Roman" pitchFamily="18" charset="0"/>
              </a:rPr>
              <a:t>Sr. lecturer</a:t>
            </a:r>
          </a:p>
          <a:p>
            <a:pPr algn="ctr"/>
            <a:r>
              <a:rPr lang="en-US" sz="1350" dirty="0">
                <a:latin typeface="Algerian" pitchFamily="82" charset="0"/>
                <a:cs typeface="Times New Roman" pitchFamily="18" charset="0"/>
              </a:rPr>
              <a:t>Dept. of  </a:t>
            </a:r>
            <a:r>
              <a:rPr lang="en-US" sz="1350" dirty="0" err="1">
                <a:latin typeface="Algerian" pitchFamily="82" charset="0"/>
                <a:cs typeface="Times New Roman" pitchFamily="18" charset="0"/>
              </a:rPr>
              <a:t>Periodontology</a:t>
            </a:r>
            <a:endParaRPr lang="en-US" sz="1350" dirty="0">
              <a:latin typeface="Algerian" pitchFamily="82" charset="0"/>
              <a:cs typeface="Times New Roman" pitchFamily="18" charset="0"/>
            </a:endParaRPr>
          </a:p>
        </p:txBody>
      </p:sp>
      <p:sp>
        <p:nvSpPr>
          <p:cNvPr id="8" name="Rectangle 7"/>
          <p:cNvSpPr/>
          <p:nvPr/>
        </p:nvSpPr>
        <p:spPr>
          <a:xfrm>
            <a:off x="1498805" y="1168667"/>
            <a:ext cx="642942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b="1" u="sng" dirty="0">
                <a:solidFill>
                  <a:schemeClr val="tx1"/>
                </a:solidFill>
                <a:latin typeface="Algerian" pitchFamily="82" charset="0"/>
              </a:rPr>
              <a:t>RUNGTA COLLEGE OF DENTAL SCIENCES AND RESEARCH,BHILAI</a:t>
            </a:r>
          </a:p>
        </p:txBody>
      </p:sp>
      <p:pic>
        <p:nvPicPr>
          <p:cNvPr id="9" name="Picture 8" descr="rungta logo">
            <a:extLst>
              <a:ext uri="{FF2B5EF4-FFF2-40B4-BE49-F238E27FC236}">
                <a16:creationId xmlns:a16="http://schemas.microsoft.com/office/drawing/2014/main" xmlns="" id="{F38FFA46-7635-3509-37CA-B903AD620E34}"/>
              </a:ext>
            </a:extLst>
          </p:cNvPr>
          <p:cNvPicPr/>
          <p:nvPr/>
        </p:nvPicPr>
        <p:blipFill>
          <a:blip r:embed="rId2" cstate="print"/>
          <a:srcRect/>
          <a:stretch>
            <a:fillRect/>
          </a:stretch>
        </p:blipFill>
        <p:spPr bwMode="auto">
          <a:xfrm>
            <a:off x="3983487" y="1996667"/>
            <a:ext cx="1134126" cy="925274"/>
          </a:xfrm>
          <a:prstGeom prst="rect">
            <a:avLst/>
          </a:prstGeom>
          <a:noFill/>
          <a:ln w="9525">
            <a:noFill/>
            <a:miter lim="800000"/>
            <a:headEnd/>
            <a:tailEnd/>
          </a:ln>
        </p:spPr>
      </p:pic>
    </p:spTree>
    <p:extLst>
      <p:ext uri="{BB962C8B-B14F-4D97-AF65-F5344CB8AC3E}">
        <p14:creationId xmlns:p14="http://schemas.microsoft.com/office/powerpoint/2010/main" xmlns="" val="391879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9A4C6-4639-2B86-872F-46340E51AE13}"/>
              </a:ext>
            </a:extLst>
          </p:cNvPr>
          <p:cNvSpPr>
            <a:spLocks noGrp="1"/>
          </p:cNvSpPr>
          <p:nvPr>
            <p:ph type="title"/>
          </p:nvPr>
        </p:nvSpPr>
        <p:spPr/>
        <p:txBody>
          <a:bodyPr>
            <a:normAutofit/>
          </a:bodyPr>
          <a:lstStyle/>
          <a:p>
            <a:r>
              <a:rPr lang="en-IN" u="sng" dirty="0"/>
              <a:t>CLASSIFICATION – THE CURRENT SITUATION</a:t>
            </a:r>
          </a:p>
        </p:txBody>
      </p:sp>
      <p:sp>
        <p:nvSpPr>
          <p:cNvPr id="3" name="Content Placeholder 2">
            <a:extLst>
              <a:ext uri="{FF2B5EF4-FFF2-40B4-BE49-F238E27FC236}">
                <a16:creationId xmlns:a16="http://schemas.microsoft.com/office/drawing/2014/main" xmlns="" id="{7794FFD5-35EF-A1A1-BE9E-87DCDBAA53E4}"/>
              </a:ext>
            </a:extLst>
          </p:cNvPr>
          <p:cNvSpPr>
            <a:spLocks noGrp="1"/>
          </p:cNvSpPr>
          <p:nvPr>
            <p:ph idx="1"/>
          </p:nvPr>
        </p:nvSpPr>
        <p:spPr>
          <a:xfrm>
            <a:off x="279734" y="2238500"/>
            <a:ext cx="8683792" cy="3599824"/>
          </a:xfrm>
        </p:spPr>
        <p:txBody>
          <a:bodyPr>
            <a:normAutofit/>
          </a:bodyPr>
          <a:lstStyle/>
          <a:p>
            <a:r>
              <a:rPr lang="en-US" dirty="0"/>
              <a:t>The 1989 classification and the simplified European classification gained widespread acceptance and use throughout the world.</a:t>
            </a:r>
          </a:p>
          <a:p>
            <a:r>
              <a:rPr lang="en-US" dirty="0"/>
              <a:t>However, this system has various short-comings such as:</a:t>
            </a:r>
          </a:p>
          <a:p>
            <a:pPr marL="385763" indent="-385763">
              <a:buAutoNum type="alphaLcPeriod"/>
            </a:pPr>
            <a:r>
              <a:rPr lang="en-US" dirty="0"/>
              <a:t>emphasis on age of onset and rates of progression in the classification which was felt to be inappropriate. ‘‘Early onset’’ implies we have knowledge of when the disease started and ‘‘rapidly progressive’’ implies knowledge of the rate of progression which in many cases we do not have.</a:t>
            </a:r>
          </a:p>
          <a:p>
            <a:pPr marL="385763" indent="-385763">
              <a:buAutoNum type="alphaLcPeriod"/>
            </a:pPr>
            <a:r>
              <a:rPr lang="en-US" dirty="0"/>
              <a:t>there was often considerable overlap of disease categories, difficulty in fitting some patients into any of the categories and the classification criteria were frequently found to be unclear or inadequate</a:t>
            </a:r>
            <a:endParaRPr lang="en-IN" dirty="0"/>
          </a:p>
        </p:txBody>
      </p:sp>
    </p:spTree>
    <p:extLst>
      <p:ext uri="{BB962C8B-B14F-4D97-AF65-F5344CB8AC3E}">
        <p14:creationId xmlns:p14="http://schemas.microsoft.com/office/powerpoint/2010/main" xmlns="" val="307462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412760-7E84-5753-3087-6E95F30DFA47}"/>
              </a:ext>
            </a:extLst>
          </p:cNvPr>
          <p:cNvSpPr>
            <a:spLocks noGrp="1"/>
          </p:cNvSpPr>
          <p:nvPr>
            <p:ph idx="1"/>
          </p:nvPr>
        </p:nvSpPr>
        <p:spPr>
          <a:xfrm>
            <a:off x="264694" y="1759619"/>
            <a:ext cx="8879306" cy="3730354"/>
          </a:xfrm>
        </p:spPr>
        <p:txBody>
          <a:bodyPr/>
          <a:lstStyle/>
          <a:p>
            <a:r>
              <a:rPr lang="en-US" dirty="0"/>
              <a:t>A further World Workshop in Periodontics held by the AAP in 1996 did not produce a new classification. </a:t>
            </a:r>
          </a:p>
          <a:p>
            <a:r>
              <a:rPr lang="en-US" dirty="0"/>
              <a:t>Reasons stated were ‘‘considerable overlap among disease categories, certain patients do not fit in any category and many microbiological and host response features are shared by multiple disease categories’’.</a:t>
            </a:r>
          </a:p>
          <a:p>
            <a:r>
              <a:rPr lang="en-US" dirty="0"/>
              <a:t>These concerns were further addressed and the classification was revised in 1999 when the International Workshop for Classification of Periodontal Diseases and Conditions</a:t>
            </a:r>
            <a:endParaRPr lang="en-IN" dirty="0"/>
          </a:p>
        </p:txBody>
      </p:sp>
    </p:spTree>
    <p:extLst>
      <p:ext uri="{BB962C8B-B14F-4D97-AF65-F5344CB8AC3E}">
        <p14:creationId xmlns:p14="http://schemas.microsoft.com/office/powerpoint/2010/main" xmlns="" val="40533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C88936-F2F2-AFE9-AA48-D38D66C8FA69}"/>
              </a:ext>
            </a:extLst>
          </p:cNvPr>
          <p:cNvPicPr>
            <a:picLocks noChangeAspect="1"/>
          </p:cNvPicPr>
          <p:nvPr/>
        </p:nvPicPr>
        <p:blipFill>
          <a:blip r:embed="rId2" cstate="print"/>
          <a:stretch>
            <a:fillRect/>
          </a:stretch>
        </p:blipFill>
        <p:spPr>
          <a:xfrm>
            <a:off x="616806" y="972772"/>
            <a:ext cx="5591488" cy="5027978"/>
          </a:xfrm>
          <a:prstGeom prst="rect">
            <a:avLst/>
          </a:prstGeom>
        </p:spPr>
      </p:pic>
    </p:spTree>
    <p:extLst>
      <p:ext uri="{BB962C8B-B14F-4D97-AF65-F5344CB8AC3E}">
        <p14:creationId xmlns:p14="http://schemas.microsoft.com/office/powerpoint/2010/main" xmlns="" val="317229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3675F6-C873-4E30-FEAF-53A38CC78884}"/>
              </a:ext>
            </a:extLst>
          </p:cNvPr>
          <p:cNvPicPr>
            <a:picLocks noChangeAspect="1"/>
          </p:cNvPicPr>
          <p:nvPr/>
        </p:nvPicPr>
        <p:blipFill>
          <a:blip r:embed="rId2" cstate="print"/>
          <a:stretch>
            <a:fillRect/>
          </a:stretch>
        </p:blipFill>
        <p:spPr>
          <a:xfrm>
            <a:off x="1175710" y="857250"/>
            <a:ext cx="5976829" cy="5143500"/>
          </a:xfrm>
          <a:prstGeom prst="rect">
            <a:avLst/>
          </a:prstGeom>
        </p:spPr>
      </p:pic>
    </p:spTree>
    <p:extLst>
      <p:ext uri="{BB962C8B-B14F-4D97-AF65-F5344CB8AC3E}">
        <p14:creationId xmlns:p14="http://schemas.microsoft.com/office/powerpoint/2010/main" xmlns="" val="67357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0F644D-A146-33FA-3295-FA9A28301D5E}"/>
              </a:ext>
            </a:extLst>
          </p:cNvPr>
          <p:cNvSpPr>
            <a:spLocks noGrp="1"/>
          </p:cNvSpPr>
          <p:nvPr>
            <p:ph idx="1"/>
          </p:nvPr>
        </p:nvSpPr>
        <p:spPr>
          <a:xfrm>
            <a:off x="267702" y="1133976"/>
            <a:ext cx="7886700" cy="4752474"/>
          </a:xfrm>
        </p:spPr>
        <p:txBody>
          <a:bodyPr>
            <a:normAutofit fontScale="85000" lnSpcReduction="20000"/>
          </a:bodyPr>
          <a:lstStyle/>
          <a:p>
            <a:r>
              <a:rPr lang="en-IN" dirty="0"/>
              <a:t>A more convenient and simplified summary is: </a:t>
            </a:r>
          </a:p>
          <a:p>
            <a:pPr marL="428625" indent="-428625">
              <a:buAutoNum type="romanUcPeriod"/>
            </a:pPr>
            <a:r>
              <a:rPr lang="en-IN" dirty="0"/>
              <a:t>Gingival diseases </a:t>
            </a:r>
          </a:p>
          <a:p>
            <a:pPr marL="385763" indent="-385763">
              <a:buAutoNum type="alphaUcPeriod"/>
            </a:pPr>
            <a:r>
              <a:rPr lang="en-IN" dirty="0"/>
              <a:t>Plaque induced </a:t>
            </a:r>
          </a:p>
          <a:p>
            <a:pPr marL="0" indent="0">
              <a:buNone/>
            </a:pPr>
            <a:r>
              <a:rPr lang="en-IN" dirty="0"/>
              <a:t>B. Non-plaque induced</a:t>
            </a:r>
          </a:p>
          <a:p>
            <a:pPr marL="0" indent="0">
              <a:buNone/>
            </a:pPr>
            <a:r>
              <a:rPr lang="en-IN" dirty="0"/>
              <a:t>II. Chronic periodontitis </a:t>
            </a:r>
          </a:p>
          <a:p>
            <a:pPr marL="385763" indent="-385763">
              <a:buAutoNum type="alphaUcPeriod"/>
            </a:pPr>
            <a:r>
              <a:rPr lang="en-IN" dirty="0"/>
              <a:t>Localized </a:t>
            </a:r>
          </a:p>
          <a:p>
            <a:pPr marL="0" indent="0">
              <a:buNone/>
            </a:pPr>
            <a:r>
              <a:rPr lang="en-IN" dirty="0"/>
              <a:t>B. Generalized </a:t>
            </a:r>
          </a:p>
          <a:p>
            <a:pPr marL="0" indent="0">
              <a:buNone/>
            </a:pPr>
            <a:r>
              <a:rPr lang="en-IN" dirty="0"/>
              <a:t>III. Aggressive periodontitis </a:t>
            </a:r>
          </a:p>
          <a:p>
            <a:pPr marL="385763" indent="-385763">
              <a:buAutoNum type="alphaUcPeriod"/>
            </a:pPr>
            <a:r>
              <a:rPr lang="en-IN" dirty="0"/>
              <a:t>Localized </a:t>
            </a:r>
          </a:p>
          <a:p>
            <a:pPr marL="0" indent="0">
              <a:buNone/>
            </a:pPr>
            <a:r>
              <a:rPr lang="en-IN" dirty="0"/>
              <a:t>B. Generalized </a:t>
            </a:r>
          </a:p>
          <a:p>
            <a:pPr marL="0" indent="0">
              <a:buNone/>
            </a:pPr>
            <a:r>
              <a:rPr lang="en-IN" dirty="0"/>
              <a:t>IV. Periodontitis as a manifestation of systemic disease </a:t>
            </a:r>
          </a:p>
          <a:p>
            <a:pPr marL="0" indent="0">
              <a:buNone/>
            </a:pPr>
            <a:r>
              <a:rPr lang="en-IN" dirty="0"/>
              <a:t>V. Necrotizing periodontal diseases </a:t>
            </a:r>
          </a:p>
          <a:p>
            <a:pPr marL="0" indent="0">
              <a:buNone/>
            </a:pPr>
            <a:r>
              <a:rPr lang="en-IN" dirty="0"/>
              <a:t>VI. Abscesses of the periodontium </a:t>
            </a:r>
          </a:p>
          <a:p>
            <a:pPr marL="0" indent="0">
              <a:buNone/>
            </a:pPr>
            <a:r>
              <a:rPr lang="en-IN" dirty="0"/>
              <a:t>VII. Periodontitis associated with endodontic lesions </a:t>
            </a:r>
          </a:p>
          <a:p>
            <a:pPr marL="0" indent="0">
              <a:buNone/>
            </a:pPr>
            <a:r>
              <a:rPr lang="en-IN" dirty="0"/>
              <a:t>VIII. Developmental or acquired deformities and conditions</a:t>
            </a:r>
          </a:p>
        </p:txBody>
      </p:sp>
    </p:spTree>
    <p:extLst>
      <p:ext uri="{BB962C8B-B14F-4D97-AF65-F5344CB8AC3E}">
        <p14:creationId xmlns:p14="http://schemas.microsoft.com/office/powerpoint/2010/main" xmlns="" val="130608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E33E1-C987-C98F-CADF-F7D17A7BFA93}"/>
              </a:ext>
            </a:extLst>
          </p:cNvPr>
          <p:cNvSpPr>
            <a:spLocks noGrp="1"/>
          </p:cNvSpPr>
          <p:nvPr>
            <p:ph type="title"/>
          </p:nvPr>
        </p:nvSpPr>
        <p:spPr/>
        <p:txBody>
          <a:bodyPr/>
          <a:lstStyle/>
          <a:p>
            <a:r>
              <a:rPr lang="en-IN" u="sng" dirty="0"/>
              <a:t>GINGIVAL CONDITIONS</a:t>
            </a:r>
          </a:p>
        </p:txBody>
      </p:sp>
      <p:sp>
        <p:nvSpPr>
          <p:cNvPr id="3" name="Content Placeholder 2">
            <a:extLst>
              <a:ext uri="{FF2B5EF4-FFF2-40B4-BE49-F238E27FC236}">
                <a16:creationId xmlns:a16="http://schemas.microsoft.com/office/drawing/2014/main" xmlns="" id="{8B4F31B0-A11D-EA7C-92B4-7F5D40BBBDD7}"/>
              </a:ext>
            </a:extLst>
          </p:cNvPr>
          <p:cNvSpPr>
            <a:spLocks noGrp="1"/>
          </p:cNvSpPr>
          <p:nvPr>
            <p:ph idx="1"/>
          </p:nvPr>
        </p:nvSpPr>
        <p:spPr>
          <a:xfrm>
            <a:off x="168442" y="2125266"/>
            <a:ext cx="8879306" cy="3601640"/>
          </a:xfrm>
        </p:spPr>
        <p:txBody>
          <a:bodyPr>
            <a:normAutofit/>
          </a:bodyPr>
          <a:lstStyle/>
          <a:p>
            <a:r>
              <a:rPr lang="en-US" dirty="0"/>
              <a:t>Gingival lesions are classified into two broad categories. </a:t>
            </a:r>
          </a:p>
          <a:p>
            <a:pPr marL="385763" indent="-385763">
              <a:buAutoNum type="alphaLcPeriod"/>
            </a:pPr>
            <a:r>
              <a:rPr lang="en-US" dirty="0"/>
              <a:t>Plaque induced </a:t>
            </a:r>
          </a:p>
          <a:p>
            <a:pPr marL="385763" indent="-385763">
              <a:buAutoNum type="alphaLcPeriod"/>
            </a:pPr>
            <a:r>
              <a:rPr lang="en-US" dirty="0"/>
              <a:t>non-plaque induced. </a:t>
            </a:r>
          </a:p>
          <a:p>
            <a:r>
              <a:rPr lang="en-US" dirty="0" smtClean="0"/>
              <a:t>Dental plaque induced lesions (gingivitis) may be purely plaque related with or without local contributing factors or may be modified by systemic factors, medications or by malnutrition.</a:t>
            </a:r>
          </a:p>
          <a:p>
            <a:r>
              <a:rPr lang="en-US" dirty="0" smtClean="0"/>
              <a:t>although gingivitis has been described as being associated with a periodontium where there has been no loss of attachment, it is possible for gingivitis to occur on a periodontium with a reduced attachment level which is stable and not experiencing progressive loss of attachment.</a:t>
            </a:r>
            <a:endParaRPr lang="en-IN" dirty="0"/>
          </a:p>
        </p:txBody>
      </p:sp>
    </p:spTree>
    <p:extLst>
      <p:ext uri="{BB962C8B-B14F-4D97-AF65-F5344CB8AC3E}">
        <p14:creationId xmlns:p14="http://schemas.microsoft.com/office/powerpoint/2010/main" xmlns="" val="247592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B9D48D8-371D-751A-0784-C337B4C5533B}"/>
              </a:ext>
            </a:extLst>
          </p:cNvPr>
          <p:cNvPicPr>
            <a:picLocks noChangeAspect="1"/>
          </p:cNvPicPr>
          <p:nvPr/>
        </p:nvPicPr>
        <p:blipFill rotWithShape="1">
          <a:blip r:embed="rId2" cstate="print"/>
          <a:srcRect b="56887"/>
          <a:stretch/>
        </p:blipFill>
        <p:spPr>
          <a:xfrm>
            <a:off x="541056" y="993075"/>
            <a:ext cx="3342949" cy="2077987"/>
          </a:xfrm>
          <a:prstGeom prst="rect">
            <a:avLst/>
          </a:prstGeom>
        </p:spPr>
      </p:pic>
      <p:pic>
        <p:nvPicPr>
          <p:cNvPr id="7" name="Picture 6">
            <a:extLst>
              <a:ext uri="{FF2B5EF4-FFF2-40B4-BE49-F238E27FC236}">
                <a16:creationId xmlns:a16="http://schemas.microsoft.com/office/drawing/2014/main" xmlns="" id="{838904B0-694A-1F2C-7A25-95FEC6EE8A29}"/>
              </a:ext>
            </a:extLst>
          </p:cNvPr>
          <p:cNvPicPr>
            <a:picLocks noChangeAspect="1"/>
          </p:cNvPicPr>
          <p:nvPr/>
        </p:nvPicPr>
        <p:blipFill rotWithShape="1">
          <a:blip r:embed="rId2" cstate="print"/>
          <a:srcRect t="44159" b="12727"/>
          <a:stretch/>
        </p:blipFill>
        <p:spPr>
          <a:xfrm>
            <a:off x="541056" y="3281613"/>
            <a:ext cx="3342949" cy="2077987"/>
          </a:xfrm>
          <a:prstGeom prst="rect">
            <a:avLst/>
          </a:prstGeom>
        </p:spPr>
      </p:pic>
      <p:pic>
        <p:nvPicPr>
          <p:cNvPr id="9" name="Picture 8">
            <a:extLst>
              <a:ext uri="{FF2B5EF4-FFF2-40B4-BE49-F238E27FC236}">
                <a16:creationId xmlns:a16="http://schemas.microsoft.com/office/drawing/2014/main" xmlns="" id="{F2557153-FC45-CA2A-BC0B-7EAF231E2196}"/>
              </a:ext>
            </a:extLst>
          </p:cNvPr>
          <p:cNvPicPr>
            <a:picLocks noChangeAspect="1"/>
          </p:cNvPicPr>
          <p:nvPr/>
        </p:nvPicPr>
        <p:blipFill rotWithShape="1">
          <a:blip r:embed="rId2" cstate="print"/>
          <a:srcRect t="87398"/>
          <a:stretch/>
        </p:blipFill>
        <p:spPr>
          <a:xfrm>
            <a:off x="4097316" y="4490318"/>
            <a:ext cx="4784249" cy="869282"/>
          </a:xfrm>
          <a:prstGeom prst="rect">
            <a:avLst/>
          </a:prstGeom>
        </p:spPr>
      </p:pic>
    </p:spTree>
    <p:extLst>
      <p:ext uri="{BB962C8B-B14F-4D97-AF65-F5344CB8AC3E}">
        <p14:creationId xmlns:p14="http://schemas.microsoft.com/office/powerpoint/2010/main" xmlns="" val="207634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FAB99F1-71CC-232E-FC51-82BA317ED8BE}"/>
              </a:ext>
            </a:extLst>
          </p:cNvPr>
          <p:cNvPicPr>
            <a:picLocks noChangeAspect="1"/>
          </p:cNvPicPr>
          <p:nvPr/>
        </p:nvPicPr>
        <p:blipFill rotWithShape="1">
          <a:blip r:embed="rId2" cstate="print"/>
          <a:srcRect b="67252"/>
          <a:stretch/>
        </p:blipFill>
        <p:spPr>
          <a:xfrm>
            <a:off x="85849" y="1082842"/>
            <a:ext cx="3321390" cy="2346158"/>
          </a:xfrm>
          <a:prstGeom prst="rect">
            <a:avLst/>
          </a:prstGeom>
        </p:spPr>
      </p:pic>
      <p:pic>
        <p:nvPicPr>
          <p:cNvPr id="7" name="Picture 6">
            <a:extLst>
              <a:ext uri="{FF2B5EF4-FFF2-40B4-BE49-F238E27FC236}">
                <a16:creationId xmlns:a16="http://schemas.microsoft.com/office/drawing/2014/main" xmlns="" id="{79DC3F35-6EA5-726B-E9A5-64F93F1D073F}"/>
              </a:ext>
            </a:extLst>
          </p:cNvPr>
          <p:cNvPicPr>
            <a:picLocks noChangeAspect="1"/>
          </p:cNvPicPr>
          <p:nvPr/>
        </p:nvPicPr>
        <p:blipFill rotWithShape="1">
          <a:blip r:embed="rId2" cstate="print"/>
          <a:srcRect t="33450" b="37077"/>
          <a:stretch/>
        </p:blipFill>
        <p:spPr>
          <a:xfrm>
            <a:off x="3407239" y="1082842"/>
            <a:ext cx="3822910" cy="2430380"/>
          </a:xfrm>
          <a:prstGeom prst="rect">
            <a:avLst/>
          </a:prstGeom>
        </p:spPr>
      </p:pic>
      <p:pic>
        <p:nvPicPr>
          <p:cNvPr id="9" name="Picture 8">
            <a:extLst>
              <a:ext uri="{FF2B5EF4-FFF2-40B4-BE49-F238E27FC236}">
                <a16:creationId xmlns:a16="http://schemas.microsoft.com/office/drawing/2014/main" xmlns="" id="{3E591398-60C5-1D2E-E86C-876AA1B35056}"/>
              </a:ext>
            </a:extLst>
          </p:cNvPr>
          <p:cNvPicPr>
            <a:picLocks noChangeAspect="1"/>
          </p:cNvPicPr>
          <p:nvPr/>
        </p:nvPicPr>
        <p:blipFill rotWithShape="1">
          <a:blip r:embed="rId2" cstate="print"/>
          <a:srcRect t="62222" b="9474"/>
          <a:stretch/>
        </p:blipFill>
        <p:spPr>
          <a:xfrm>
            <a:off x="191338" y="3660608"/>
            <a:ext cx="3463565" cy="2114551"/>
          </a:xfrm>
          <a:prstGeom prst="rect">
            <a:avLst/>
          </a:prstGeom>
        </p:spPr>
      </p:pic>
      <p:pic>
        <p:nvPicPr>
          <p:cNvPr id="11" name="Picture 10">
            <a:extLst>
              <a:ext uri="{FF2B5EF4-FFF2-40B4-BE49-F238E27FC236}">
                <a16:creationId xmlns:a16="http://schemas.microsoft.com/office/drawing/2014/main" xmlns="" id="{922A3EC9-414C-E697-441E-FCB13C5F945D}"/>
              </a:ext>
            </a:extLst>
          </p:cNvPr>
          <p:cNvPicPr>
            <a:picLocks noChangeAspect="1"/>
          </p:cNvPicPr>
          <p:nvPr/>
        </p:nvPicPr>
        <p:blipFill rotWithShape="1">
          <a:blip r:embed="rId2" cstate="print"/>
          <a:srcRect t="90526"/>
          <a:stretch/>
        </p:blipFill>
        <p:spPr>
          <a:xfrm>
            <a:off x="3836906" y="4141870"/>
            <a:ext cx="4886936" cy="1311443"/>
          </a:xfrm>
          <a:prstGeom prst="rect">
            <a:avLst/>
          </a:prstGeom>
        </p:spPr>
      </p:pic>
    </p:spTree>
    <p:extLst>
      <p:ext uri="{BB962C8B-B14F-4D97-AF65-F5344CB8AC3E}">
        <p14:creationId xmlns:p14="http://schemas.microsoft.com/office/powerpoint/2010/main" xmlns="" val="226163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F7BD61-0F0E-3705-2B1D-D3911D91F9E6}"/>
              </a:ext>
            </a:extLst>
          </p:cNvPr>
          <p:cNvSpPr>
            <a:spLocks noGrp="1"/>
          </p:cNvSpPr>
          <p:nvPr>
            <p:ph type="title"/>
          </p:nvPr>
        </p:nvSpPr>
        <p:spPr/>
        <p:txBody>
          <a:bodyPr/>
          <a:lstStyle/>
          <a:p>
            <a:r>
              <a:rPr lang="en-IN" u="sng" dirty="0"/>
              <a:t>CHRONIC PERIODONTITIS</a:t>
            </a:r>
          </a:p>
        </p:txBody>
      </p:sp>
      <p:sp>
        <p:nvSpPr>
          <p:cNvPr id="3" name="Content Placeholder 2">
            <a:extLst>
              <a:ext uri="{FF2B5EF4-FFF2-40B4-BE49-F238E27FC236}">
                <a16:creationId xmlns:a16="http://schemas.microsoft.com/office/drawing/2014/main" xmlns="" id="{6B362484-4CD7-1C4F-D26F-E59C1C0471BE}"/>
              </a:ext>
            </a:extLst>
          </p:cNvPr>
          <p:cNvSpPr>
            <a:spLocks noGrp="1"/>
          </p:cNvSpPr>
          <p:nvPr>
            <p:ph idx="1"/>
          </p:nvPr>
        </p:nvSpPr>
        <p:spPr>
          <a:xfrm>
            <a:off x="252663" y="2226469"/>
            <a:ext cx="8758990" cy="3263504"/>
          </a:xfrm>
        </p:spPr>
        <p:txBody>
          <a:bodyPr>
            <a:normAutofit/>
          </a:bodyPr>
          <a:lstStyle/>
          <a:p>
            <a:r>
              <a:rPr lang="en-US" dirty="0"/>
              <a:t>‘‘Chronic periodontitis’’, in the 1999 classification, has replaced the term ‘‘adult periodontitis’’..</a:t>
            </a:r>
          </a:p>
          <a:p>
            <a:r>
              <a:rPr lang="en-US" dirty="0" smtClean="0"/>
              <a:t>Localized </a:t>
            </a:r>
            <a:r>
              <a:rPr lang="en-US" dirty="0"/>
              <a:t>periodontitis is described as 30% or less of sites affected and generalized periodontitis being more than 30% of sites affected</a:t>
            </a:r>
            <a:r>
              <a:rPr lang="en-US" dirty="0" smtClean="0"/>
              <a:t>.</a:t>
            </a:r>
          </a:p>
          <a:p>
            <a:endParaRPr lang="en-IN" dirty="0"/>
          </a:p>
        </p:txBody>
      </p:sp>
      <p:pic>
        <p:nvPicPr>
          <p:cNvPr id="4" name="Picture 3">
            <a:extLst>
              <a:ext uri="{FF2B5EF4-FFF2-40B4-BE49-F238E27FC236}">
                <a16:creationId xmlns:a16="http://schemas.microsoft.com/office/drawing/2014/main" xmlns="" id="{0B65A36E-ACCF-0A1A-501E-9779266489FB}"/>
              </a:ext>
            </a:extLst>
          </p:cNvPr>
          <p:cNvPicPr>
            <a:picLocks noChangeAspect="1"/>
          </p:cNvPicPr>
          <p:nvPr/>
        </p:nvPicPr>
        <p:blipFill>
          <a:blip r:embed="rId2" cstate="print"/>
          <a:stretch>
            <a:fillRect/>
          </a:stretch>
        </p:blipFill>
        <p:spPr>
          <a:xfrm>
            <a:off x="5462195" y="3545832"/>
            <a:ext cx="2708411" cy="3053118"/>
          </a:xfrm>
          <a:prstGeom prst="rect">
            <a:avLst/>
          </a:prstGeom>
        </p:spPr>
      </p:pic>
    </p:spTree>
    <p:extLst>
      <p:ext uri="{BB962C8B-B14F-4D97-AF65-F5344CB8AC3E}">
        <p14:creationId xmlns:p14="http://schemas.microsoft.com/office/powerpoint/2010/main" xmlns="" val="78181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86156-2C10-0066-B9E2-151D24268305}"/>
              </a:ext>
            </a:extLst>
          </p:cNvPr>
          <p:cNvSpPr>
            <a:spLocks noGrp="1"/>
          </p:cNvSpPr>
          <p:nvPr>
            <p:ph type="title"/>
          </p:nvPr>
        </p:nvSpPr>
        <p:spPr/>
        <p:txBody>
          <a:bodyPr/>
          <a:lstStyle/>
          <a:p>
            <a:r>
              <a:rPr lang="en-IN" u="sng" dirty="0"/>
              <a:t>AGGRESSIVE PERIODONTITIS</a:t>
            </a:r>
          </a:p>
        </p:txBody>
      </p:sp>
      <p:sp>
        <p:nvSpPr>
          <p:cNvPr id="3" name="Content Placeholder 2">
            <a:extLst>
              <a:ext uri="{FF2B5EF4-FFF2-40B4-BE49-F238E27FC236}">
                <a16:creationId xmlns:a16="http://schemas.microsoft.com/office/drawing/2014/main" xmlns="" id="{CAAEAADB-A2AE-2140-FE91-7242B12CE880}"/>
              </a:ext>
            </a:extLst>
          </p:cNvPr>
          <p:cNvSpPr>
            <a:spLocks noGrp="1"/>
          </p:cNvSpPr>
          <p:nvPr>
            <p:ph idx="1"/>
          </p:nvPr>
        </p:nvSpPr>
        <p:spPr>
          <a:xfrm>
            <a:off x="609599" y="2160590"/>
            <a:ext cx="7590504" cy="3880773"/>
          </a:xfrm>
        </p:spPr>
        <p:txBody>
          <a:bodyPr>
            <a:normAutofit lnSpcReduction="10000"/>
          </a:bodyPr>
          <a:lstStyle/>
          <a:p>
            <a:pPr algn="just">
              <a:lnSpc>
                <a:spcPct val="150000"/>
              </a:lnSpc>
            </a:pPr>
            <a:r>
              <a:rPr lang="en-US" dirty="0"/>
              <a:t>Aggressive periodontitis replaces the category ‘‘early onset periodontitis’’ which in the 1989 AAP and 1993 European classifications embraced a number of diseases affecting young patients.</a:t>
            </a:r>
          </a:p>
          <a:p>
            <a:pPr algn="just">
              <a:lnSpc>
                <a:spcPct val="150000"/>
              </a:lnSpc>
            </a:pPr>
            <a:r>
              <a:rPr lang="en-US" dirty="0"/>
              <a:t>the use of this new term addressed the clinical characteristics of the disease while avoiding the controversial age barrier. </a:t>
            </a:r>
          </a:p>
          <a:p>
            <a:pPr algn="just">
              <a:lnSpc>
                <a:spcPct val="150000"/>
              </a:lnSpc>
            </a:pPr>
            <a:r>
              <a:rPr lang="en-US" dirty="0"/>
              <a:t>While generally patients in this category would be under the age of 30, it is recognized that older patients may also experience periods of more rapid attachment loss.</a:t>
            </a:r>
            <a:endParaRPr lang="en-IN" dirty="0"/>
          </a:p>
        </p:txBody>
      </p:sp>
    </p:spTree>
    <p:extLst>
      <p:ext uri="{BB962C8B-B14F-4D97-AF65-F5344CB8AC3E}">
        <p14:creationId xmlns:p14="http://schemas.microsoft.com/office/powerpoint/2010/main" xmlns="" val="372152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100" b="1" u="sng" dirty="0">
                <a:latin typeface="Times New Roman" panose="02020603050405020304" pitchFamily="18" charset="0"/>
                <a:ea typeface="Tahoma" panose="020B0604030504040204" pitchFamily="34" charset="0"/>
                <a:cs typeface="Times New Roman" panose="02020603050405020304" pitchFamily="18" charset="0"/>
              </a:rPr>
              <a:t>SPECIFIC  LEARNING  OBJECTIVES</a:t>
            </a:r>
            <a:endParaRPr lang="en-IN" sz="2100" u="sng" dirty="0"/>
          </a:p>
        </p:txBody>
      </p:sp>
      <p:graphicFrame>
        <p:nvGraphicFramePr>
          <p:cNvPr id="5" name="Content Placeholder 4"/>
          <p:cNvGraphicFramePr>
            <a:graphicFrameLocks noGrp="1"/>
          </p:cNvGraphicFramePr>
          <p:nvPr>
            <p:ph idx="1"/>
          </p:nvPr>
        </p:nvGraphicFramePr>
        <p:xfrm>
          <a:off x="1164772" y="1762177"/>
          <a:ext cx="6999513" cy="3536443"/>
        </p:xfrm>
        <a:graphic>
          <a:graphicData uri="http://schemas.openxmlformats.org/drawingml/2006/table">
            <a:tbl>
              <a:tblPr firstRow="1" bandRow="1">
                <a:tableStyleId>{21E4AEA4-8DFA-4A89-87EB-49C32662AFE0}</a:tableStyleId>
              </a:tblPr>
              <a:tblGrid>
                <a:gridCol w="2706957">
                  <a:extLst>
                    <a:ext uri="{9D8B030D-6E8A-4147-A177-3AD203B41FA5}">
                      <a16:colId xmlns:a16="http://schemas.microsoft.com/office/drawing/2014/main" xmlns="" val="20000"/>
                    </a:ext>
                  </a:extLst>
                </a:gridCol>
                <a:gridCol w="2146278">
                  <a:extLst>
                    <a:ext uri="{9D8B030D-6E8A-4147-A177-3AD203B41FA5}">
                      <a16:colId xmlns:a16="http://schemas.microsoft.com/office/drawing/2014/main" xmlns="" val="20001"/>
                    </a:ext>
                  </a:extLst>
                </a:gridCol>
                <a:gridCol w="2146278">
                  <a:extLst>
                    <a:ext uri="{9D8B030D-6E8A-4147-A177-3AD203B41FA5}">
                      <a16:colId xmlns:a16="http://schemas.microsoft.com/office/drawing/2014/main" xmlns="" val="20002"/>
                    </a:ext>
                  </a:extLst>
                </a:gridCol>
              </a:tblGrid>
              <a:tr h="336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CORE AREAS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DOMAIN</a:t>
                      </a:r>
                    </a:p>
                  </a:txBody>
                  <a:tcPr marL="68580" marR="68580" marT="34290" marB="34290"/>
                </a:tc>
                <a:tc>
                  <a:txBody>
                    <a:bodyPr/>
                    <a:lstStyle/>
                    <a:p>
                      <a:r>
                        <a:rPr lang="en-IN" sz="1000" dirty="0" smtClean="0"/>
                        <a:t>CATEGORY</a:t>
                      </a:r>
                      <a:endParaRPr lang="en-IN" sz="1000" dirty="0"/>
                    </a:p>
                  </a:txBody>
                  <a:tcPr marL="68580" marR="68580" marT="34290" marB="34290"/>
                </a:tc>
                <a:extLst>
                  <a:ext uri="{0D108BD9-81ED-4DB2-BD59-A6C34878D82A}">
                    <a16:rowId xmlns:a16="http://schemas.microsoft.com/office/drawing/2014/main" xmlns="" val="10000"/>
                  </a:ext>
                </a:extLst>
              </a:tr>
              <a:tr h="313968">
                <a:tc>
                  <a:txBody>
                    <a:bodyPr/>
                    <a:lstStyle/>
                    <a:p>
                      <a:r>
                        <a:rPr lang="en-IN" sz="1200" b="0" kern="1200" dirty="0" smtClean="0">
                          <a:solidFill>
                            <a:schemeClr val="tx1"/>
                          </a:solidFill>
                          <a:latin typeface="Times New Roman" pitchFamily="18" charset="0"/>
                          <a:ea typeface="+mn-ea"/>
                          <a:cs typeface="Times New Roman" pitchFamily="18" charset="0"/>
                        </a:rPr>
                        <a:t>Introduction</a:t>
                      </a:r>
                      <a:endParaRPr lang="en-IN" sz="1200" b="0" dirty="0">
                        <a:solidFill>
                          <a:schemeClr val="tx1"/>
                        </a:solidFill>
                        <a:latin typeface="Times New Roman" pitchFamily="18" charset="0"/>
                        <a:cs typeface="Times New Roman" pitchFamily="18" charset="0"/>
                      </a:endParaRPr>
                    </a:p>
                  </a:txBody>
                  <a:tcPr marL="68580" marR="68580" marT="34290" marB="34290"/>
                </a:tc>
                <a:tc>
                  <a:txBody>
                    <a:bodyPr/>
                    <a:lstStyle/>
                    <a:p>
                      <a:r>
                        <a:rPr lang="en-IN" sz="1000" dirty="0" smtClean="0"/>
                        <a:t>Affective</a:t>
                      </a:r>
                      <a:endParaRPr lang="en-IN" sz="10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Desire to know</a:t>
                      </a:r>
                    </a:p>
                  </a:txBody>
                  <a:tcPr marL="68580" marR="68580" marT="34290" marB="34290"/>
                </a:tc>
                <a:extLst>
                  <a:ext uri="{0D108BD9-81ED-4DB2-BD59-A6C34878D82A}">
                    <a16:rowId xmlns:a16="http://schemas.microsoft.com/office/drawing/2014/main" xmlns="" val="10001"/>
                  </a:ext>
                </a:extLst>
              </a:tr>
              <a:tr h="313968">
                <a:tc>
                  <a:txBody>
                    <a:bodyPr/>
                    <a:lstStyle/>
                    <a:p>
                      <a:pPr algn="l"/>
                      <a:r>
                        <a:rPr lang="en-IN" sz="1200" dirty="0" smtClean="0">
                          <a:latin typeface="Times New Roman" pitchFamily="18" charset="0"/>
                          <a:cs typeface="Times New Roman" pitchFamily="18" charset="0"/>
                        </a:rPr>
                        <a:t>Need for classification</a:t>
                      </a:r>
                      <a:endParaRPr lang="en-IN" sz="1200" dirty="0">
                        <a:latin typeface="Times New Roman" pitchFamily="18" charset="0"/>
                        <a:cs typeface="Times New Roman" pitchFamily="18"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Cognitive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Must to know</a:t>
                      </a:r>
                    </a:p>
                  </a:txBody>
                  <a:tcPr marL="68580" marR="68580" marT="34290" marB="34290"/>
                </a:tc>
                <a:extLst>
                  <a:ext uri="{0D108BD9-81ED-4DB2-BD59-A6C34878D82A}">
                    <a16:rowId xmlns:a16="http://schemas.microsoft.com/office/drawing/2014/main" xmlns="" val="10002"/>
                  </a:ext>
                </a:extLst>
              </a:tr>
              <a:tr h="313968">
                <a:tc>
                  <a:txBody>
                    <a:bodyPr/>
                    <a:lstStyle/>
                    <a:p>
                      <a:pPr algn="l"/>
                      <a:r>
                        <a:rPr lang="en-IN" sz="1200" dirty="0" smtClean="0">
                          <a:latin typeface="Times New Roman" pitchFamily="18" charset="0"/>
                          <a:cs typeface="Times New Roman" pitchFamily="18" charset="0"/>
                        </a:rPr>
                        <a:t>Historical perspective</a:t>
                      </a:r>
                      <a:endParaRPr lang="en-IN" sz="1200" dirty="0">
                        <a:latin typeface="Times New Roman" pitchFamily="18" charset="0"/>
                        <a:cs typeface="Times New Roman" pitchFamily="18"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Cognitive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Must to know</a:t>
                      </a:r>
                    </a:p>
                  </a:txBody>
                  <a:tcPr marL="68580" marR="68580" marT="34290" marB="34290"/>
                </a:tc>
                <a:extLst>
                  <a:ext uri="{0D108BD9-81ED-4DB2-BD59-A6C34878D82A}">
                    <a16:rowId xmlns:a16="http://schemas.microsoft.com/office/drawing/2014/main" xmlns="" val="10003"/>
                  </a:ext>
                </a:extLst>
              </a:tr>
              <a:tr h="313968">
                <a:tc>
                  <a:txBody>
                    <a:bodyPr/>
                    <a:lstStyle/>
                    <a:p>
                      <a:pPr algn="l"/>
                      <a:r>
                        <a:rPr lang="en-IN" sz="1200" dirty="0" smtClean="0">
                          <a:latin typeface="Times New Roman" pitchFamily="18" charset="0"/>
                          <a:cs typeface="Times New Roman" pitchFamily="18" charset="0"/>
                        </a:rPr>
                        <a:t>Chronic </a:t>
                      </a:r>
                      <a:r>
                        <a:rPr lang="en-IN" sz="1200" dirty="0" err="1" smtClean="0">
                          <a:latin typeface="Times New Roman" pitchFamily="18" charset="0"/>
                          <a:cs typeface="Times New Roman" pitchFamily="18" charset="0"/>
                        </a:rPr>
                        <a:t>periodontitis</a:t>
                      </a:r>
                      <a:endParaRPr lang="en-IN" sz="1200" dirty="0">
                        <a:latin typeface="Times New Roman" pitchFamily="18" charset="0"/>
                        <a:cs typeface="Times New Roman" pitchFamily="18"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Cognitive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Must to know</a:t>
                      </a:r>
                    </a:p>
                  </a:txBody>
                  <a:tcPr marL="68580" marR="68580" marT="34290" marB="34290"/>
                </a:tc>
                <a:extLst>
                  <a:ext uri="{0D108BD9-81ED-4DB2-BD59-A6C34878D82A}">
                    <a16:rowId xmlns:a16="http://schemas.microsoft.com/office/drawing/2014/main" xmlns="" val="10004"/>
                  </a:ext>
                </a:extLst>
              </a:tr>
              <a:tr h="438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latin typeface="Times New Roman" pitchFamily="18" charset="0"/>
                          <a:cs typeface="Times New Roman" pitchFamily="18" charset="0"/>
                        </a:rPr>
                        <a:t>Aggressive </a:t>
                      </a:r>
                      <a:r>
                        <a:rPr lang="en-IN" sz="1200" dirty="0" err="1" smtClean="0">
                          <a:latin typeface="Times New Roman" pitchFamily="18" charset="0"/>
                          <a:cs typeface="Times New Roman" pitchFamily="18" charset="0"/>
                        </a:rPr>
                        <a:t>periodontitis</a:t>
                      </a:r>
                      <a:endParaRPr lang="en-IN"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Times New Roman" pitchFamily="18" charset="0"/>
                          <a:ea typeface="+mn-ea"/>
                          <a:cs typeface="Times New Roman" pitchFamily="18" charset="0"/>
                        </a:rPr>
                        <a:t>Periodontal Diseases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Cognitive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Must to know</a:t>
                      </a:r>
                    </a:p>
                  </a:txBody>
                  <a:tcPr marL="68580" marR="68580" marT="34290" marB="34290"/>
                </a:tc>
                <a:extLst>
                  <a:ext uri="{0D108BD9-81ED-4DB2-BD59-A6C34878D82A}">
                    <a16:rowId xmlns:a16="http://schemas.microsoft.com/office/drawing/2014/main" xmlns="" val="10005"/>
                  </a:ext>
                </a:extLst>
              </a:tr>
              <a:tr h="438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err="1" smtClean="0">
                          <a:latin typeface="Times New Roman" pitchFamily="18" charset="0"/>
                          <a:cs typeface="Times New Roman" pitchFamily="18" charset="0"/>
                        </a:rPr>
                        <a:t>Periodontitis</a:t>
                      </a:r>
                      <a:r>
                        <a:rPr lang="en-IN" sz="1200" dirty="0" smtClean="0">
                          <a:latin typeface="Times New Roman" pitchFamily="18" charset="0"/>
                          <a:cs typeface="Times New Roman" pitchFamily="18" charset="0"/>
                        </a:rPr>
                        <a:t> as a manifestation of systemic diseases</a:t>
                      </a:r>
                      <a:endParaRPr lang="en-IN" sz="1200" b="0" kern="1200" dirty="0" smtClean="0">
                        <a:solidFill>
                          <a:schemeClr val="tx1"/>
                        </a:solidFill>
                        <a:latin typeface="Times New Roman" pitchFamily="18" charset="0"/>
                        <a:ea typeface="+mn-ea"/>
                        <a:cs typeface="Times New Roman" pitchFamily="18"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Cognitive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Must to know</a:t>
                      </a:r>
                    </a:p>
                  </a:txBody>
                  <a:tcPr marL="68580" marR="68580" marT="34290" marB="34290"/>
                </a:tc>
                <a:extLst>
                  <a:ext uri="{0D108BD9-81ED-4DB2-BD59-A6C34878D82A}">
                    <a16:rowId xmlns:a16="http://schemas.microsoft.com/office/drawing/2014/main" xmlns="" val="10006"/>
                  </a:ext>
                </a:extLst>
              </a:tr>
              <a:tr h="1066666">
                <a:tc>
                  <a:txBody>
                    <a:bodyPr/>
                    <a:lstStyle/>
                    <a:p>
                      <a:pPr algn="l"/>
                      <a:r>
                        <a:rPr lang="en-IN" sz="1200" dirty="0" smtClean="0">
                          <a:latin typeface="Times New Roman" pitchFamily="18" charset="0"/>
                          <a:cs typeface="Times New Roman" pitchFamily="18" charset="0"/>
                        </a:rPr>
                        <a:t>Periodontal abscess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Times New Roman" pitchFamily="18" charset="0"/>
                        <a:ea typeface="+mn-ea"/>
                        <a:cs typeface="Times New Roman" pitchFamily="18" charset="0"/>
                      </a:endParaRPr>
                    </a:p>
                    <a:p>
                      <a:pPr algn="l"/>
                      <a:r>
                        <a:rPr lang="en-IN" sz="1200" dirty="0" smtClean="0">
                          <a:latin typeface="Times New Roman" pitchFamily="18" charset="0"/>
                          <a:cs typeface="Times New Roman" pitchFamily="18" charset="0"/>
                        </a:rPr>
                        <a:t>2017 classification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kern="1200" dirty="0" smtClean="0">
                        <a:solidFill>
                          <a:schemeClr val="tx1"/>
                        </a:solidFill>
                        <a:latin typeface="Times New Roman" pitchFamily="18" charset="0"/>
                        <a:ea typeface="+mn-ea"/>
                        <a:cs typeface="Times New Roman" pitchFamily="18" charset="0"/>
                      </a:endParaRPr>
                    </a:p>
                    <a:p>
                      <a:endParaRPr lang="en-IN" sz="1200" b="0" dirty="0">
                        <a:solidFill>
                          <a:schemeClr val="tx1"/>
                        </a:solidFill>
                        <a:latin typeface="Times New Roman" pitchFamily="18" charset="0"/>
                        <a:cs typeface="Times New Roman" pitchFamily="18"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Cognitive</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Cognitive</a:t>
                      </a:r>
                    </a:p>
                    <a:p>
                      <a:endParaRPr lang="en-IN" sz="10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Must to know</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smtClean="0"/>
                        <a:t>Must to know</a:t>
                      </a:r>
                    </a:p>
                  </a:txBody>
                  <a:tcPr marL="68580" marR="68580" marT="34290" marB="34290"/>
                </a:tc>
                <a:extLst>
                  <a:ext uri="{0D108BD9-81ED-4DB2-BD59-A6C34878D82A}">
                    <a16:rowId xmlns:a16="http://schemas.microsoft.com/office/drawing/2014/main" xmlns=""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9AE7E2C-8DE4-9FFE-54F5-FC23DBA73D54}"/>
              </a:ext>
            </a:extLst>
          </p:cNvPr>
          <p:cNvPicPr>
            <a:picLocks noChangeAspect="1"/>
          </p:cNvPicPr>
          <p:nvPr/>
        </p:nvPicPr>
        <p:blipFill>
          <a:blip r:embed="rId2" cstate="print"/>
          <a:stretch>
            <a:fillRect/>
          </a:stretch>
        </p:blipFill>
        <p:spPr>
          <a:xfrm>
            <a:off x="134980" y="1034526"/>
            <a:ext cx="3801683" cy="2553892"/>
          </a:xfrm>
          <a:prstGeom prst="rect">
            <a:avLst/>
          </a:prstGeom>
        </p:spPr>
      </p:pic>
      <p:pic>
        <p:nvPicPr>
          <p:cNvPr id="7" name="Picture 6">
            <a:extLst>
              <a:ext uri="{FF2B5EF4-FFF2-40B4-BE49-F238E27FC236}">
                <a16:creationId xmlns:a16="http://schemas.microsoft.com/office/drawing/2014/main" xmlns="" id="{9BC9A665-C5AD-A6AF-5C84-A403BAB8F9DE}"/>
              </a:ext>
            </a:extLst>
          </p:cNvPr>
          <p:cNvPicPr>
            <a:picLocks noChangeAspect="1"/>
          </p:cNvPicPr>
          <p:nvPr/>
        </p:nvPicPr>
        <p:blipFill>
          <a:blip r:embed="rId3" cstate="print"/>
          <a:stretch>
            <a:fillRect/>
          </a:stretch>
        </p:blipFill>
        <p:spPr>
          <a:xfrm>
            <a:off x="4197382" y="1130779"/>
            <a:ext cx="4691323" cy="2298221"/>
          </a:xfrm>
          <a:prstGeom prst="rect">
            <a:avLst/>
          </a:prstGeom>
        </p:spPr>
      </p:pic>
      <p:pic>
        <p:nvPicPr>
          <p:cNvPr id="9" name="Picture 8">
            <a:extLst>
              <a:ext uri="{FF2B5EF4-FFF2-40B4-BE49-F238E27FC236}">
                <a16:creationId xmlns:a16="http://schemas.microsoft.com/office/drawing/2014/main" xmlns="" id="{489C8426-BCEC-0259-2FFE-590F05A98578}"/>
              </a:ext>
            </a:extLst>
          </p:cNvPr>
          <p:cNvPicPr>
            <a:picLocks noChangeAspect="1"/>
          </p:cNvPicPr>
          <p:nvPr/>
        </p:nvPicPr>
        <p:blipFill>
          <a:blip r:embed="rId4" cstate="print"/>
          <a:stretch>
            <a:fillRect/>
          </a:stretch>
        </p:blipFill>
        <p:spPr>
          <a:xfrm>
            <a:off x="134979" y="4206913"/>
            <a:ext cx="8753726" cy="741074"/>
          </a:xfrm>
          <a:prstGeom prst="rect">
            <a:avLst/>
          </a:prstGeom>
        </p:spPr>
      </p:pic>
    </p:spTree>
    <p:extLst>
      <p:ext uri="{BB962C8B-B14F-4D97-AF65-F5344CB8AC3E}">
        <p14:creationId xmlns:p14="http://schemas.microsoft.com/office/powerpoint/2010/main" xmlns="" val="73514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26ACE99-2035-7149-8BE5-A805D8EC0597}"/>
              </a:ext>
            </a:extLst>
          </p:cNvPr>
          <p:cNvPicPr>
            <a:picLocks noChangeAspect="1"/>
          </p:cNvPicPr>
          <p:nvPr/>
        </p:nvPicPr>
        <p:blipFill>
          <a:blip r:embed="rId2" cstate="print"/>
          <a:stretch>
            <a:fillRect/>
          </a:stretch>
        </p:blipFill>
        <p:spPr>
          <a:xfrm>
            <a:off x="559280" y="957262"/>
            <a:ext cx="7441720" cy="4176470"/>
          </a:xfrm>
          <a:prstGeom prst="rect">
            <a:avLst/>
          </a:prstGeom>
        </p:spPr>
      </p:pic>
      <p:pic>
        <p:nvPicPr>
          <p:cNvPr id="7" name="Picture 6">
            <a:extLst>
              <a:ext uri="{FF2B5EF4-FFF2-40B4-BE49-F238E27FC236}">
                <a16:creationId xmlns:a16="http://schemas.microsoft.com/office/drawing/2014/main" xmlns="" id="{B7837DE4-0AB2-12A1-D0E9-B851B18EBE49}"/>
              </a:ext>
            </a:extLst>
          </p:cNvPr>
          <p:cNvPicPr>
            <a:picLocks noChangeAspect="1"/>
          </p:cNvPicPr>
          <p:nvPr/>
        </p:nvPicPr>
        <p:blipFill>
          <a:blip r:embed="rId3" cstate="print"/>
          <a:stretch>
            <a:fillRect/>
          </a:stretch>
        </p:blipFill>
        <p:spPr>
          <a:xfrm>
            <a:off x="144379" y="5227533"/>
            <a:ext cx="8659886" cy="673205"/>
          </a:xfrm>
          <a:prstGeom prst="rect">
            <a:avLst/>
          </a:prstGeom>
        </p:spPr>
      </p:pic>
    </p:spTree>
    <p:extLst>
      <p:ext uri="{BB962C8B-B14F-4D97-AF65-F5344CB8AC3E}">
        <p14:creationId xmlns:p14="http://schemas.microsoft.com/office/powerpoint/2010/main" xmlns="" val="387595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D6FEA-A5E0-0592-E259-9FCD1FC0A489}"/>
              </a:ext>
            </a:extLst>
          </p:cNvPr>
          <p:cNvSpPr>
            <a:spLocks noGrp="1"/>
          </p:cNvSpPr>
          <p:nvPr>
            <p:ph type="title"/>
          </p:nvPr>
        </p:nvSpPr>
        <p:spPr/>
        <p:txBody>
          <a:bodyPr>
            <a:normAutofit fontScale="90000"/>
          </a:bodyPr>
          <a:lstStyle/>
          <a:p>
            <a:pPr algn="ctr"/>
            <a:r>
              <a:rPr lang="en-IN" u="sng" dirty="0" smtClean="0"/>
              <a:t>PERIODONTITIS AS A MANIFESTATION OF SYSTEMIC DISEASE</a:t>
            </a:r>
            <a:endParaRPr lang="en-IN" u="sng" dirty="0"/>
          </a:p>
        </p:txBody>
      </p:sp>
      <p:pic>
        <p:nvPicPr>
          <p:cNvPr id="4" name="Content Placeholder 3">
            <a:extLst>
              <a:ext uri="{FF2B5EF4-FFF2-40B4-BE49-F238E27FC236}">
                <a16:creationId xmlns:a16="http://schemas.microsoft.com/office/drawing/2014/main" xmlns="" id="{38DBB354-5741-FE0E-C657-30E809AAD8A1}"/>
              </a:ext>
            </a:extLst>
          </p:cNvPr>
          <p:cNvPicPr>
            <a:picLocks noGrp="1" noChangeAspect="1"/>
          </p:cNvPicPr>
          <p:nvPr>
            <p:ph idx="1"/>
          </p:nvPr>
        </p:nvPicPr>
        <p:blipFill>
          <a:blip r:embed="rId2" cstate="print"/>
          <a:stretch>
            <a:fillRect/>
          </a:stretch>
        </p:blipFill>
        <p:spPr>
          <a:xfrm>
            <a:off x="1099703" y="2421041"/>
            <a:ext cx="2379969" cy="3511550"/>
          </a:xfrm>
          <a:prstGeom prst="rect">
            <a:avLst/>
          </a:prstGeom>
        </p:spPr>
      </p:pic>
      <p:pic>
        <p:nvPicPr>
          <p:cNvPr id="5" name="Picture 4">
            <a:extLst>
              <a:ext uri="{FF2B5EF4-FFF2-40B4-BE49-F238E27FC236}">
                <a16:creationId xmlns:a16="http://schemas.microsoft.com/office/drawing/2014/main" xmlns="" id="{68F35A2E-86A3-9BC8-E9FC-37AFA1EE2A17}"/>
              </a:ext>
            </a:extLst>
          </p:cNvPr>
          <p:cNvPicPr>
            <a:picLocks noChangeAspect="1"/>
          </p:cNvPicPr>
          <p:nvPr/>
        </p:nvPicPr>
        <p:blipFill>
          <a:blip r:embed="rId3" cstate="print"/>
          <a:stretch>
            <a:fillRect/>
          </a:stretch>
        </p:blipFill>
        <p:spPr>
          <a:xfrm>
            <a:off x="4258870" y="2421041"/>
            <a:ext cx="4079102" cy="4079102"/>
          </a:xfrm>
          <a:prstGeom prst="rect">
            <a:avLst/>
          </a:prstGeom>
        </p:spPr>
      </p:pic>
    </p:spTree>
    <p:extLst>
      <p:ext uri="{BB962C8B-B14F-4D97-AF65-F5344CB8AC3E}">
        <p14:creationId xmlns:p14="http://schemas.microsoft.com/office/powerpoint/2010/main" xmlns="" val="2201008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0C3FF-E09D-17FF-6600-CBBBC9D982D5}"/>
              </a:ext>
            </a:extLst>
          </p:cNvPr>
          <p:cNvSpPr>
            <a:spLocks noGrp="1"/>
          </p:cNvSpPr>
          <p:nvPr>
            <p:ph type="title"/>
          </p:nvPr>
        </p:nvSpPr>
        <p:spPr/>
        <p:txBody>
          <a:bodyPr/>
          <a:lstStyle/>
          <a:p>
            <a:r>
              <a:rPr lang="en-IN" u="sng" dirty="0"/>
              <a:t>NECROTIZING PERIODONTAL DISEASE</a:t>
            </a:r>
          </a:p>
        </p:txBody>
      </p:sp>
      <p:sp>
        <p:nvSpPr>
          <p:cNvPr id="3" name="Content Placeholder 2">
            <a:extLst>
              <a:ext uri="{FF2B5EF4-FFF2-40B4-BE49-F238E27FC236}">
                <a16:creationId xmlns:a16="http://schemas.microsoft.com/office/drawing/2014/main" xmlns="" id="{70B8D643-5D7E-A295-8202-DAC776168024}"/>
              </a:ext>
            </a:extLst>
          </p:cNvPr>
          <p:cNvSpPr>
            <a:spLocks noGrp="1"/>
          </p:cNvSpPr>
          <p:nvPr>
            <p:ph idx="1"/>
          </p:nvPr>
        </p:nvSpPr>
        <p:spPr>
          <a:xfrm>
            <a:off x="168442" y="2226469"/>
            <a:ext cx="8831180" cy="3587792"/>
          </a:xfrm>
        </p:spPr>
        <p:txBody>
          <a:bodyPr>
            <a:normAutofit lnSpcReduction="10000"/>
          </a:bodyPr>
          <a:lstStyle/>
          <a:p>
            <a:pPr algn="just">
              <a:lnSpc>
                <a:spcPct val="150000"/>
              </a:lnSpc>
            </a:pPr>
            <a:r>
              <a:rPr lang="en-US" dirty="0"/>
              <a:t>The workshop recognized that necrotizing ulcerative gingivitis (NUG) and necrotizing ulcerative </a:t>
            </a:r>
            <a:r>
              <a:rPr lang="en-US" dirty="0" err="1"/>
              <a:t>peridontitis</a:t>
            </a:r>
            <a:r>
              <a:rPr lang="en-US" dirty="0"/>
              <a:t> (NUP) were clinically distinguishable disease entities but were unsure as to whether they were part of the same disease process or were two distinct diseases</a:t>
            </a:r>
            <a:r>
              <a:rPr lang="en-US" dirty="0" smtClean="0"/>
              <a:t>.</a:t>
            </a:r>
          </a:p>
          <a:p>
            <a:pPr algn="just">
              <a:lnSpc>
                <a:spcPct val="150000"/>
              </a:lnSpc>
            </a:pPr>
            <a:r>
              <a:rPr lang="en-US" dirty="0"/>
              <a:t>Necrotizing ulcerative gingivitis tends to be recurrent if predisposing factors remain and progresses to necrotizing ulcerative periodontitis, in some cases causing severe destruction of the periodontal tissues.</a:t>
            </a:r>
          </a:p>
          <a:p>
            <a:pPr algn="just">
              <a:lnSpc>
                <a:spcPct val="150000"/>
              </a:lnSpc>
            </a:pPr>
            <a:r>
              <a:rPr lang="en-US" dirty="0"/>
              <a:t>This condition is commonly associated also with HIV </a:t>
            </a:r>
            <a:r>
              <a:rPr lang="en-US" dirty="0" smtClean="0"/>
              <a:t>infection</a:t>
            </a:r>
            <a:endParaRPr lang="en-IN" dirty="0"/>
          </a:p>
        </p:txBody>
      </p:sp>
    </p:spTree>
    <p:extLst>
      <p:ext uri="{BB962C8B-B14F-4D97-AF65-F5344CB8AC3E}">
        <p14:creationId xmlns:p14="http://schemas.microsoft.com/office/powerpoint/2010/main" xmlns="" val="4239620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DC507ED-A9DF-E631-C333-1893C7D12668}"/>
              </a:ext>
            </a:extLst>
          </p:cNvPr>
          <p:cNvPicPr>
            <a:picLocks noChangeAspect="1"/>
          </p:cNvPicPr>
          <p:nvPr/>
        </p:nvPicPr>
        <p:blipFill rotWithShape="1">
          <a:blip r:embed="rId2" cstate="print"/>
          <a:srcRect b="68766"/>
          <a:stretch/>
        </p:blipFill>
        <p:spPr>
          <a:xfrm>
            <a:off x="171074" y="1156911"/>
            <a:ext cx="3512415" cy="2106655"/>
          </a:xfrm>
          <a:prstGeom prst="rect">
            <a:avLst/>
          </a:prstGeom>
        </p:spPr>
      </p:pic>
      <p:pic>
        <p:nvPicPr>
          <p:cNvPr id="7" name="Picture 6">
            <a:extLst>
              <a:ext uri="{FF2B5EF4-FFF2-40B4-BE49-F238E27FC236}">
                <a16:creationId xmlns:a16="http://schemas.microsoft.com/office/drawing/2014/main" xmlns="" id="{9C37C2D5-2D28-3F21-02FA-2CE93D259921}"/>
              </a:ext>
            </a:extLst>
          </p:cNvPr>
          <p:cNvPicPr>
            <a:picLocks noChangeAspect="1"/>
          </p:cNvPicPr>
          <p:nvPr/>
        </p:nvPicPr>
        <p:blipFill rotWithShape="1">
          <a:blip r:embed="rId2" cstate="print"/>
          <a:srcRect t="32579" b="33522"/>
          <a:stretch/>
        </p:blipFill>
        <p:spPr>
          <a:xfrm>
            <a:off x="2538579" y="3448664"/>
            <a:ext cx="3434954" cy="2235993"/>
          </a:xfrm>
          <a:prstGeom prst="rect">
            <a:avLst/>
          </a:prstGeom>
        </p:spPr>
      </p:pic>
      <p:pic>
        <p:nvPicPr>
          <p:cNvPr id="9" name="Picture 8">
            <a:extLst>
              <a:ext uri="{FF2B5EF4-FFF2-40B4-BE49-F238E27FC236}">
                <a16:creationId xmlns:a16="http://schemas.microsoft.com/office/drawing/2014/main" xmlns="" id="{750A7C3E-6DA4-3D5F-2C35-8BB042D54B28}"/>
              </a:ext>
            </a:extLst>
          </p:cNvPr>
          <p:cNvPicPr>
            <a:picLocks noChangeAspect="1"/>
          </p:cNvPicPr>
          <p:nvPr/>
        </p:nvPicPr>
        <p:blipFill rotWithShape="1">
          <a:blip r:embed="rId2" cstate="print"/>
          <a:srcRect t="69169"/>
          <a:stretch/>
        </p:blipFill>
        <p:spPr>
          <a:xfrm>
            <a:off x="3924927" y="1156911"/>
            <a:ext cx="3558391" cy="2106655"/>
          </a:xfrm>
          <a:prstGeom prst="rect">
            <a:avLst/>
          </a:prstGeom>
        </p:spPr>
      </p:pic>
    </p:spTree>
    <p:extLst>
      <p:ext uri="{BB962C8B-B14F-4D97-AF65-F5344CB8AC3E}">
        <p14:creationId xmlns:p14="http://schemas.microsoft.com/office/powerpoint/2010/main" xmlns="" val="2941168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65AF4-5736-1BB0-09D0-08A47B11F5BB}"/>
              </a:ext>
            </a:extLst>
          </p:cNvPr>
          <p:cNvSpPr>
            <a:spLocks noGrp="1"/>
          </p:cNvSpPr>
          <p:nvPr>
            <p:ph type="title"/>
          </p:nvPr>
        </p:nvSpPr>
        <p:spPr/>
        <p:txBody>
          <a:bodyPr/>
          <a:lstStyle/>
          <a:p>
            <a:r>
              <a:rPr lang="en-IN" u="sng" dirty="0"/>
              <a:t>PERIODONTAL ABSCESS</a:t>
            </a:r>
          </a:p>
        </p:txBody>
      </p:sp>
      <p:sp>
        <p:nvSpPr>
          <p:cNvPr id="3" name="Content Placeholder 2">
            <a:extLst>
              <a:ext uri="{FF2B5EF4-FFF2-40B4-BE49-F238E27FC236}">
                <a16:creationId xmlns:a16="http://schemas.microsoft.com/office/drawing/2014/main" xmlns="" id="{C795B606-2F84-742F-1C8F-2BE19934F0F8}"/>
              </a:ext>
            </a:extLst>
          </p:cNvPr>
          <p:cNvSpPr>
            <a:spLocks noGrp="1"/>
          </p:cNvSpPr>
          <p:nvPr>
            <p:ph idx="1"/>
          </p:nvPr>
        </p:nvSpPr>
        <p:spPr>
          <a:xfrm>
            <a:off x="609598" y="2160590"/>
            <a:ext cx="7541343" cy="3880773"/>
          </a:xfrm>
        </p:spPr>
        <p:txBody>
          <a:bodyPr>
            <a:normAutofit lnSpcReduction="10000"/>
          </a:bodyPr>
          <a:lstStyle/>
          <a:p>
            <a:pPr algn="just">
              <a:lnSpc>
                <a:spcPct val="150000"/>
              </a:lnSpc>
            </a:pPr>
            <a:r>
              <a:rPr lang="en-US" dirty="0"/>
              <a:t>although periodontal abscess formation is a clinical feature of both chronic and aggressive periodontitis, it presents as a distinct clinical entity that requires specific diagnosis and treatment and thus deserves a separate classification</a:t>
            </a:r>
            <a:r>
              <a:rPr lang="en-US" dirty="0" smtClean="0"/>
              <a:t>.</a:t>
            </a:r>
            <a:endParaRPr lang="en-US" dirty="0"/>
          </a:p>
          <a:p>
            <a:pPr algn="just">
              <a:lnSpc>
                <a:spcPct val="150000"/>
              </a:lnSpc>
            </a:pPr>
            <a:r>
              <a:rPr lang="en-US" dirty="0"/>
              <a:t>In most cases periodontal abscess formation reflects the acute exacerbation of a pre-existing periodontal pocket</a:t>
            </a:r>
            <a:r>
              <a:rPr lang="en-US" dirty="0" smtClean="0"/>
              <a:t>.</a:t>
            </a:r>
            <a:endParaRPr lang="en-US" dirty="0"/>
          </a:p>
          <a:p>
            <a:pPr algn="just">
              <a:lnSpc>
                <a:spcPct val="150000"/>
              </a:lnSpc>
            </a:pPr>
            <a:r>
              <a:rPr lang="en-US" dirty="0"/>
              <a:t>Abscesses may occur because of other causes such as foreign body impaction, trauma, including occlusal trauma causing vertical and horizontal root fractures or cemental tears.</a:t>
            </a:r>
            <a:endParaRPr lang="en-IN" dirty="0"/>
          </a:p>
        </p:txBody>
      </p:sp>
    </p:spTree>
    <p:extLst>
      <p:ext uri="{BB962C8B-B14F-4D97-AF65-F5344CB8AC3E}">
        <p14:creationId xmlns:p14="http://schemas.microsoft.com/office/powerpoint/2010/main" xmlns="" val="288645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E4C9A9F-7A8B-9064-4A6E-041DBC990136}"/>
              </a:ext>
            </a:extLst>
          </p:cNvPr>
          <p:cNvPicPr>
            <a:picLocks noChangeAspect="1"/>
          </p:cNvPicPr>
          <p:nvPr/>
        </p:nvPicPr>
        <p:blipFill rotWithShape="1">
          <a:blip r:embed="rId2" cstate="print"/>
          <a:srcRect t="31579" b="13216"/>
          <a:stretch/>
        </p:blipFill>
        <p:spPr>
          <a:xfrm>
            <a:off x="5481623" y="1049756"/>
            <a:ext cx="2319618" cy="2839453"/>
          </a:xfrm>
          <a:prstGeom prst="rect">
            <a:avLst/>
          </a:prstGeom>
        </p:spPr>
      </p:pic>
      <p:pic>
        <p:nvPicPr>
          <p:cNvPr id="9" name="Picture 8">
            <a:extLst>
              <a:ext uri="{FF2B5EF4-FFF2-40B4-BE49-F238E27FC236}">
                <a16:creationId xmlns:a16="http://schemas.microsoft.com/office/drawing/2014/main" xmlns="" id="{2CFDAFE0-1D17-26B5-8335-F39789398957}"/>
              </a:ext>
            </a:extLst>
          </p:cNvPr>
          <p:cNvPicPr>
            <a:picLocks noChangeAspect="1"/>
          </p:cNvPicPr>
          <p:nvPr/>
        </p:nvPicPr>
        <p:blipFill rotWithShape="1">
          <a:blip r:embed="rId2" cstate="print"/>
          <a:srcRect b="70292"/>
          <a:stretch/>
        </p:blipFill>
        <p:spPr>
          <a:xfrm>
            <a:off x="1342760" y="1489763"/>
            <a:ext cx="3642513" cy="2399446"/>
          </a:xfrm>
          <a:prstGeom prst="rect">
            <a:avLst/>
          </a:prstGeom>
        </p:spPr>
      </p:pic>
    </p:spTree>
    <p:extLst>
      <p:ext uri="{BB962C8B-B14F-4D97-AF65-F5344CB8AC3E}">
        <p14:creationId xmlns:p14="http://schemas.microsoft.com/office/powerpoint/2010/main" xmlns="" val="279052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A6648-54B3-980D-AB18-071141C8D68E}"/>
              </a:ext>
            </a:extLst>
          </p:cNvPr>
          <p:cNvSpPr>
            <a:spLocks noGrp="1"/>
          </p:cNvSpPr>
          <p:nvPr>
            <p:ph type="title"/>
          </p:nvPr>
        </p:nvSpPr>
        <p:spPr/>
        <p:txBody>
          <a:bodyPr/>
          <a:lstStyle/>
          <a:p>
            <a:r>
              <a:rPr lang="en-IN" b="1" u="sng" dirty="0"/>
              <a:t>2017 CLASSIFICATION</a:t>
            </a:r>
          </a:p>
        </p:txBody>
      </p:sp>
      <p:sp>
        <p:nvSpPr>
          <p:cNvPr id="3" name="Content Placeholder 2">
            <a:extLst>
              <a:ext uri="{FF2B5EF4-FFF2-40B4-BE49-F238E27FC236}">
                <a16:creationId xmlns:a16="http://schemas.microsoft.com/office/drawing/2014/main" xmlns="" id="{98317C51-3A1B-B786-44EF-5EDE68231D35}"/>
              </a:ext>
            </a:extLst>
          </p:cNvPr>
          <p:cNvSpPr>
            <a:spLocks noGrp="1"/>
          </p:cNvSpPr>
          <p:nvPr>
            <p:ph idx="1"/>
          </p:nvPr>
        </p:nvSpPr>
        <p:spPr>
          <a:xfrm>
            <a:off x="609598" y="2160590"/>
            <a:ext cx="7787149" cy="3880773"/>
          </a:xfrm>
        </p:spPr>
        <p:txBody>
          <a:bodyPr>
            <a:normAutofit fontScale="85000" lnSpcReduction="10000"/>
          </a:bodyPr>
          <a:lstStyle/>
          <a:p>
            <a:pPr algn="just">
              <a:lnSpc>
                <a:spcPct val="160000"/>
              </a:lnSpc>
            </a:pPr>
            <a:r>
              <a:rPr lang="en-IN" dirty="0"/>
              <a:t>The American Academy of Periodontology &amp; European Federation of Periodontology in early 2015 planned for a world workshop which was finally held on November 9 to 11, 2017 in Chicago.</a:t>
            </a:r>
          </a:p>
          <a:p>
            <a:pPr algn="just">
              <a:lnSpc>
                <a:spcPct val="160000"/>
              </a:lnSpc>
            </a:pPr>
            <a:endParaRPr lang="en-IN" dirty="0"/>
          </a:p>
          <a:p>
            <a:pPr algn="just">
              <a:lnSpc>
                <a:spcPct val="160000"/>
              </a:lnSpc>
            </a:pPr>
            <a:r>
              <a:rPr lang="en-IN" dirty="0"/>
              <a:t>The new classification not only classified various diseases, but also provided a structure for treatment planning &amp; for monitoring the patient response to therapy.</a:t>
            </a:r>
          </a:p>
          <a:p>
            <a:pPr algn="just">
              <a:lnSpc>
                <a:spcPct val="160000"/>
              </a:lnSpc>
            </a:pPr>
            <a:endParaRPr lang="en-IN" dirty="0"/>
          </a:p>
          <a:p>
            <a:pPr algn="just">
              <a:lnSpc>
                <a:spcPct val="160000"/>
              </a:lnSpc>
            </a:pPr>
            <a:r>
              <a:rPr lang="en-IN" dirty="0"/>
              <a:t>This classification also included specifically designed classification for peri-implant diseases and conditions.</a:t>
            </a:r>
          </a:p>
        </p:txBody>
      </p:sp>
    </p:spTree>
    <p:extLst>
      <p:ext uri="{BB962C8B-B14F-4D97-AF65-F5344CB8AC3E}">
        <p14:creationId xmlns:p14="http://schemas.microsoft.com/office/powerpoint/2010/main" xmlns="" val="1679075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B59D3-DC86-2945-C52E-8212EA22EB53}"/>
              </a:ext>
            </a:extLst>
          </p:cNvPr>
          <p:cNvSpPr>
            <a:spLocks noGrp="1"/>
          </p:cNvSpPr>
          <p:nvPr>
            <p:ph type="title"/>
          </p:nvPr>
        </p:nvSpPr>
        <p:spPr/>
        <p:txBody>
          <a:bodyPr/>
          <a:lstStyle/>
          <a:p>
            <a:r>
              <a:rPr lang="en-IN" u="sng" dirty="0"/>
              <a:t>CLASSIFICATION AT A GLANCE</a:t>
            </a:r>
          </a:p>
        </p:txBody>
      </p:sp>
      <p:sp>
        <p:nvSpPr>
          <p:cNvPr id="3" name="Content Placeholder 2">
            <a:extLst>
              <a:ext uri="{FF2B5EF4-FFF2-40B4-BE49-F238E27FC236}">
                <a16:creationId xmlns:a16="http://schemas.microsoft.com/office/drawing/2014/main" xmlns="" id="{A9E2AA24-BE72-6406-F0D4-5077F395315A}"/>
              </a:ext>
            </a:extLst>
          </p:cNvPr>
          <p:cNvSpPr>
            <a:spLocks noGrp="1"/>
          </p:cNvSpPr>
          <p:nvPr>
            <p:ph idx="1"/>
          </p:nvPr>
        </p:nvSpPr>
        <p:spPr/>
        <p:txBody>
          <a:bodyPr>
            <a:normAutofit/>
          </a:bodyPr>
          <a:lstStyle/>
          <a:p>
            <a:pPr marL="385763" indent="-385763">
              <a:buFont typeface="+mj-lt"/>
              <a:buAutoNum type="arabicPeriod"/>
            </a:pPr>
            <a:r>
              <a:rPr lang="en-IN" dirty="0"/>
              <a:t>PERIODONTAL HEALTH, GINGIVAL DISEASES, &amp; CONDITIONS</a:t>
            </a:r>
          </a:p>
          <a:p>
            <a:pPr marL="385763" indent="-385763">
              <a:buFont typeface="+mj-lt"/>
              <a:buAutoNum type="alphaLcParenR"/>
            </a:pPr>
            <a:r>
              <a:rPr lang="en-IN" dirty="0"/>
              <a:t>Periodontal &amp; gingival health</a:t>
            </a:r>
          </a:p>
          <a:p>
            <a:pPr marL="385763" indent="-385763">
              <a:buFont typeface="+mj-lt"/>
              <a:buAutoNum type="alphaLcParenR"/>
            </a:pPr>
            <a:r>
              <a:rPr lang="en-IN" dirty="0"/>
              <a:t>Gingivitis : biofilm induced</a:t>
            </a:r>
          </a:p>
          <a:p>
            <a:pPr marL="385763" indent="-385763">
              <a:buFont typeface="+mj-lt"/>
              <a:buAutoNum type="alphaLcParenR"/>
            </a:pPr>
            <a:r>
              <a:rPr lang="en-IN" dirty="0"/>
              <a:t>Gingival diseases : Non-biofilm induced.</a:t>
            </a:r>
          </a:p>
          <a:p>
            <a:pPr marL="385763" indent="-385763">
              <a:buFont typeface="+mj-lt"/>
              <a:buAutoNum type="alphaLcParenR"/>
            </a:pPr>
            <a:endParaRPr lang="en-IN" dirty="0"/>
          </a:p>
          <a:p>
            <a:pPr marL="0" indent="0">
              <a:buNone/>
            </a:pPr>
            <a:r>
              <a:rPr lang="en-IN" dirty="0"/>
              <a:t>2. PERIODONTITIS</a:t>
            </a:r>
          </a:p>
          <a:p>
            <a:pPr marL="385763" indent="-385763">
              <a:buFont typeface="+mj-lt"/>
              <a:buAutoNum type="alphaLcParenR"/>
            </a:pPr>
            <a:r>
              <a:rPr lang="en-IN" dirty="0"/>
              <a:t>Necrotizing periodontal diseases.</a:t>
            </a:r>
          </a:p>
          <a:p>
            <a:pPr marL="385763" indent="-385763">
              <a:buFont typeface="+mj-lt"/>
              <a:buAutoNum type="alphaLcParenR"/>
            </a:pPr>
            <a:r>
              <a:rPr lang="en-IN" dirty="0"/>
              <a:t>Periodontitis</a:t>
            </a:r>
          </a:p>
          <a:p>
            <a:pPr marL="385763" indent="-385763">
              <a:buFont typeface="+mj-lt"/>
              <a:buAutoNum type="alphaLcParenR"/>
            </a:pPr>
            <a:r>
              <a:rPr lang="en-IN" dirty="0"/>
              <a:t>Periodontitis as a manifestation of systemic diseases.</a:t>
            </a:r>
          </a:p>
        </p:txBody>
      </p:sp>
    </p:spTree>
    <p:extLst>
      <p:ext uri="{BB962C8B-B14F-4D97-AF65-F5344CB8AC3E}">
        <p14:creationId xmlns:p14="http://schemas.microsoft.com/office/powerpoint/2010/main" xmlns="" val="62831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BC8B532-6E0E-6103-CF27-468C910B7C7C}"/>
              </a:ext>
            </a:extLst>
          </p:cNvPr>
          <p:cNvSpPr>
            <a:spLocks noGrp="1"/>
          </p:cNvSpPr>
          <p:nvPr>
            <p:ph idx="1"/>
          </p:nvPr>
        </p:nvSpPr>
        <p:spPr>
          <a:xfrm>
            <a:off x="135355" y="1143627"/>
            <a:ext cx="8792077" cy="4857123"/>
          </a:xfrm>
        </p:spPr>
        <p:txBody>
          <a:bodyPr>
            <a:normAutofit fontScale="85000" lnSpcReduction="20000"/>
          </a:bodyPr>
          <a:lstStyle/>
          <a:p>
            <a:pPr marL="0" indent="0">
              <a:buNone/>
            </a:pPr>
            <a:r>
              <a:rPr lang="en-IN" dirty="0"/>
              <a:t>3. OTHER CONDITIONS AFFECTING PERIODONTIUM</a:t>
            </a:r>
          </a:p>
          <a:p>
            <a:pPr marL="0" indent="0">
              <a:buNone/>
            </a:pPr>
            <a:endParaRPr lang="en-IN" dirty="0"/>
          </a:p>
          <a:p>
            <a:pPr marL="385763" indent="-385763">
              <a:buFont typeface="+mj-lt"/>
              <a:buAutoNum type="alphaLcParenR"/>
            </a:pPr>
            <a:r>
              <a:rPr lang="en-IN" dirty="0"/>
              <a:t>Systemic diseases or conditions affecting periodontal supporting tissues.</a:t>
            </a:r>
          </a:p>
          <a:p>
            <a:pPr marL="385763" indent="-385763">
              <a:buFont typeface="+mj-lt"/>
              <a:buAutoNum type="alphaLcParenR"/>
            </a:pPr>
            <a:r>
              <a:rPr lang="en-IN" dirty="0"/>
              <a:t>Periodontal abscess and endo-</a:t>
            </a:r>
            <a:r>
              <a:rPr lang="en-IN" dirty="0" err="1"/>
              <a:t>perio</a:t>
            </a:r>
            <a:r>
              <a:rPr lang="en-IN" dirty="0"/>
              <a:t> lesions</a:t>
            </a:r>
          </a:p>
          <a:p>
            <a:pPr marL="385763" indent="-385763">
              <a:buFont typeface="+mj-lt"/>
              <a:buAutoNum type="alphaLcParenR"/>
            </a:pPr>
            <a:r>
              <a:rPr lang="en-IN" dirty="0"/>
              <a:t>Mucogingival deformities and conditions</a:t>
            </a:r>
          </a:p>
          <a:p>
            <a:pPr marL="385763" indent="-385763">
              <a:buFont typeface="+mj-lt"/>
              <a:buAutoNum type="alphaLcParenR"/>
            </a:pPr>
            <a:r>
              <a:rPr lang="en-IN" dirty="0"/>
              <a:t>Traumatic occlusal forces</a:t>
            </a:r>
          </a:p>
          <a:p>
            <a:pPr marL="385763" indent="-385763">
              <a:buFont typeface="+mj-lt"/>
              <a:buAutoNum type="alphaLcParenR"/>
            </a:pPr>
            <a:r>
              <a:rPr lang="en-IN" dirty="0"/>
              <a:t>Tooth &amp; prosthesis-related factors.</a:t>
            </a:r>
          </a:p>
          <a:p>
            <a:pPr marL="385763" indent="-385763">
              <a:buFont typeface="+mj-lt"/>
              <a:buAutoNum type="alphaLcParenR"/>
            </a:pPr>
            <a:endParaRPr lang="en-IN" dirty="0"/>
          </a:p>
          <a:p>
            <a:pPr marL="385763" indent="-385763">
              <a:buFont typeface="+mj-lt"/>
              <a:buAutoNum type="alphaLcParenR"/>
            </a:pPr>
            <a:endParaRPr lang="en-IN" dirty="0"/>
          </a:p>
          <a:p>
            <a:pPr marL="0" indent="0">
              <a:buNone/>
            </a:pPr>
            <a:r>
              <a:rPr lang="en-IN" dirty="0"/>
              <a:t>4. PERI-IMPLANT DISEASES &amp; CONDITIONS</a:t>
            </a:r>
          </a:p>
          <a:p>
            <a:pPr marL="0" indent="0">
              <a:buNone/>
            </a:pPr>
            <a:endParaRPr lang="en-IN" dirty="0"/>
          </a:p>
          <a:p>
            <a:pPr marL="385763" indent="-385763">
              <a:buFont typeface="+mj-lt"/>
              <a:buAutoNum type="alphaLcParenR"/>
            </a:pPr>
            <a:r>
              <a:rPr lang="en-IN" dirty="0"/>
              <a:t>Peri-implant health</a:t>
            </a:r>
          </a:p>
          <a:p>
            <a:pPr marL="385763" indent="-385763">
              <a:buFont typeface="+mj-lt"/>
              <a:buAutoNum type="alphaLcParenR"/>
            </a:pPr>
            <a:r>
              <a:rPr lang="en-IN" dirty="0"/>
              <a:t>Peri-implant mucositis</a:t>
            </a:r>
          </a:p>
          <a:p>
            <a:pPr marL="385763" indent="-385763">
              <a:buFont typeface="+mj-lt"/>
              <a:buAutoNum type="alphaLcParenR"/>
            </a:pPr>
            <a:r>
              <a:rPr lang="en-IN" dirty="0"/>
              <a:t>Peri-implantitis</a:t>
            </a:r>
          </a:p>
          <a:p>
            <a:pPr marL="385763" indent="-385763">
              <a:buFont typeface="+mj-lt"/>
              <a:buAutoNum type="alphaLcParenR"/>
            </a:pPr>
            <a:r>
              <a:rPr lang="en-IN" dirty="0"/>
              <a:t>Peri-implant soft &amp; hard tissue deficiencies</a:t>
            </a:r>
          </a:p>
        </p:txBody>
      </p:sp>
    </p:spTree>
    <p:extLst>
      <p:ext uri="{BB962C8B-B14F-4D97-AF65-F5344CB8AC3E}">
        <p14:creationId xmlns:p14="http://schemas.microsoft.com/office/powerpoint/2010/main" xmlns="" val="184067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5BE27C-56FC-5BA6-B1D8-112115105B95}"/>
              </a:ext>
            </a:extLst>
          </p:cNvPr>
          <p:cNvSpPr>
            <a:spLocks noGrp="1"/>
          </p:cNvSpPr>
          <p:nvPr>
            <p:ph type="title"/>
          </p:nvPr>
        </p:nvSpPr>
        <p:spPr/>
        <p:txBody>
          <a:bodyPr/>
          <a:lstStyle/>
          <a:p>
            <a:r>
              <a:rPr lang="en-IN" b="1" u="sng" dirty="0"/>
              <a:t>CONTENT</a:t>
            </a:r>
          </a:p>
        </p:txBody>
      </p:sp>
      <p:sp>
        <p:nvSpPr>
          <p:cNvPr id="3" name="Content Placeholder 2">
            <a:extLst>
              <a:ext uri="{FF2B5EF4-FFF2-40B4-BE49-F238E27FC236}">
                <a16:creationId xmlns:a16="http://schemas.microsoft.com/office/drawing/2014/main" xmlns="" id="{2B0A5DFB-783A-D896-DBA7-7679F5B2DB02}"/>
              </a:ext>
            </a:extLst>
          </p:cNvPr>
          <p:cNvSpPr>
            <a:spLocks noGrp="1"/>
          </p:cNvSpPr>
          <p:nvPr>
            <p:ph idx="1"/>
          </p:nvPr>
        </p:nvSpPr>
        <p:spPr>
          <a:xfrm>
            <a:off x="119603" y="2324383"/>
            <a:ext cx="7886700" cy="3650555"/>
          </a:xfrm>
        </p:spPr>
        <p:txBody>
          <a:bodyPr>
            <a:normAutofit fontScale="92500" lnSpcReduction="20000"/>
          </a:bodyPr>
          <a:lstStyle/>
          <a:p>
            <a:pPr algn="l"/>
            <a:r>
              <a:rPr lang="en-IN" sz="2100" dirty="0"/>
              <a:t>Introduction</a:t>
            </a:r>
          </a:p>
          <a:p>
            <a:pPr algn="l"/>
            <a:r>
              <a:rPr lang="en-IN" sz="2100" dirty="0"/>
              <a:t>Need for classification</a:t>
            </a:r>
          </a:p>
          <a:p>
            <a:pPr algn="l"/>
            <a:r>
              <a:rPr lang="en-IN" sz="2100" dirty="0"/>
              <a:t>Historical perspective</a:t>
            </a:r>
          </a:p>
          <a:p>
            <a:pPr algn="l"/>
            <a:r>
              <a:rPr lang="en-IN" sz="2100" dirty="0"/>
              <a:t>Chronic periodontitis</a:t>
            </a:r>
          </a:p>
          <a:p>
            <a:pPr algn="l"/>
            <a:r>
              <a:rPr lang="en-IN" sz="2100" dirty="0"/>
              <a:t>Aggressive periodontitis</a:t>
            </a:r>
          </a:p>
          <a:p>
            <a:pPr algn="l"/>
            <a:r>
              <a:rPr lang="en-IN" sz="2100" dirty="0"/>
              <a:t>Periodontitis as a manifestation of systemic diseases</a:t>
            </a:r>
          </a:p>
          <a:p>
            <a:pPr algn="l"/>
            <a:r>
              <a:rPr lang="en-IN" sz="2100" dirty="0"/>
              <a:t>Periodontal abscess</a:t>
            </a:r>
          </a:p>
          <a:p>
            <a:pPr algn="l"/>
            <a:r>
              <a:rPr lang="en-IN" sz="2100" dirty="0"/>
              <a:t>2017 classification</a:t>
            </a:r>
          </a:p>
          <a:p>
            <a:pPr algn="l"/>
            <a:r>
              <a:rPr lang="en-US" sz="2100" dirty="0"/>
              <a:t>Summary</a:t>
            </a:r>
            <a:endParaRPr lang="en-IN" sz="2100" dirty="0"/>
          </a:p>
          <a:p>
            <a:pPr algn="l"/>
            <a:r>
              <a:rPr lang="en-IN" sz="2100" dirty="0"/>
              <a:t>References</a:t>
            </a:r>
          </a:p>
        </p:txBody>
      </p:sp>
    </p:spTree>
    <p:extLst>
      <p:ext uri="{BB962C8B-B14F-4D97-AF65-F5344CB8AC3E}">
        <p14:creationId xmlns:p14="http://schemas.microsoft.com/office/powerpoint/2010/main" xmlns="" val="706112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0426E5E-6A00-0DC8-8752-BA3F582A6362}"/>
              </a:ext>
            </a:extLst>
          </p:cNvPr>
          <p:cNvPicPr>
            <a:picLocks noChangeAspect="1"/>
          </p:cNvPicPr>
          <p:nvPr/>
        </p:nvPicPr>
        <p:blipFill>
          <a:blip r:embed="rId2" cstate="print"/>
          <a:stretch>
            <a:fillRect/>
          </a:stretch>
        </p:blipFill>
        <p:spPr>
          <a:xfrm>
            <a:off x="1106905" y="977566"/>
            <a:ext cx="6870032" cy="4884821"/>
          </a:xfrm>
          <a:prstGeom prst="rect">
            <a:avLst/>
          </a:prstGeom>
        </p:spPr>
      </p:pic>
    </p:spTree>
    <p:extLst>
      <p:ext uri="{BB962C8B-B14F-4D97-AF65-F5344CB8AC3E}">
        <p14:creationId xmlns:p14="http://schemas.microsoft.com/office/powerpoint/2010/main" xmlns="" val="3407650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71465-AFBB-8396-0ADB-AB6A1662C738}"/>
              </a:ext>
            </a:extLst>
          </p:cNvPr>
          <p:cNvSpPr>
            <a:spLocks noGrp="1"/>
          </p:cNvSpPr>
          <p:nvPr>
            <p:ph type="title"/>
          </p:nvPr>
        </p:nvSpPr>
        <p:spPr/>
        <p:txBody>
          <a:bodyPr/>
          <a:lstStyle/>
          <a:p>
            <a:r>
              <a:rPr lang="en-IN" b="0" i="0" dirty="0">
                <a:solidFill>
                  <a:srgbClr val="222222"/>
                </a:solidFill>
                <a:effectLst/>
                <a:latin typeface="Arial" panose="020B0604020202020204" pitchFamily="34" charset="0"/>
              </a:rPr>
              <a:t>Necrotizing periodontal diseases (NPD)</a:t>
            </a:r>
            <a:endParaRPr lang="en-IN" dirty="0"/>
          </a:p>
        </p:txBody>
      </p:sp>
      <p:sp>
        <p:nvSpPr>
          <p:cNvPr id="3" name="Content Placeholder 2">
            <a:extLst>
              <a:ext uri="{FF2B5EF4-FFF2-40B4-BE49-F238E27FC236}">
                <a16:creationId xmlns:a16="http://schemas.microsoft.com/office/drawing/2014/main" xmlns="" id="{73248C52-786A-D6AF-C93D-59B0C0CD6FA6}"/>
              </a:ext>
            </a:extLst>
          </p:cNvPr>
          <p:cNvSpPr>
            <a:spLocks noGrp="1"/>
          </p:cNvSpPr>
          <p:nvPr>
            <p:ph idx="1"/>
          </p:nvPr>
        </p:nvSpPr>
        <p:spPr/>
        <p:txBody>
          <a:bodyPr/>
          <a:lstStyle/>
          <a:p>
            <a:r>
              <a:rPr lang="en-US" b="0" i="0" dirty="0">
                <a:solidFill>
                  <a:srgbClr val="222222"/>
                </a:solidFill>
                <a:effectLst/>
                <a:latin typeface="Arial" panose="020B0604020202020204" pitchFamily="34" charset="0"/>
              </a:rPr>
              <a:t>These are infectious conditions characterized by necrosis of tissues of the periodontium.</a:t>
            </a:r>
          </a:p>
          <a:p>
            <a:endParaRPr lang="en-US" dirty="0">
              <a:solidFill>
                <a:srgbClr val="222222"/>
              </a:solidFill>
              <a:latin typeface="Arial" panose="020B0604020202020204" pitchFamily="34" charset="0"/>
            </a:endParaRPr>
          </a:p>
          <a:p>
            <a:endParaRPr lang="en-IN" dirty="0"/>
          </a:p>
        </p:txBody>
      </p:sp>
      <p:pic>
        <p:nvPicPr>
          <p:cNvPr id="5" name="Picture 4">
            <a:extLst>
              <a:ext uri="{FF2B5EF4-FFF2-40B4-BE49-F238E27FC236}">
                <a16:creationId xmlns:a16="http://schemas.microsoft.com/office/drawing/2014/main" xmlns="" id="{D7767E21-D3FE-BF05-B46E-EA652D964B61}"/>
              </a:ext>
            </a:extLst>
          </p:cNvPr>
          <p:cNvPicPr>
            <a:picLocks noChangeAspect="1"/>
          </p:cNvPicPr>
          <p:nvPr/>
        </p:nvPicPr>
        <p:blipFill>
          <a:blip r:embed="rId2" cstate="print"/>
          <a:stretch>
            <a:fillRect/>
          </a:stretch>
        </p:blipFill>
        <p:spPr>
          <a:xfrm>
            <a:off x="789483" y="2975135"/>
            <a:ext cx="7725867" cy="2937239"/>
          </a:xfrm>
          <a:prstGeom prst="rect">
            <a:avLst/>
          </a:prstGeom>
        </p:spPr>
      </p:pic>
    </p:spTree>
    <p:extLst>
      <p:ext uri="{BB962C8B-B14F-4D97-AF65-F5344CB8AC3E}">
        <p14:creationId xmlns:p14="http://schemas.microsoft.com/office/powerpoint/2010/main" xmlns="" val="1643115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3995EB0-24BC-C677-C321-6E4BE539C722}"/>
              </a:ext>
            </a:extLst>
          </p:cNvPr>
          <p:cNvPicPr>
            <a:picLocks noChangeAspect="1"/>
          </p:cNvPicPr>
          <p:nvPr/>
        </p:nvPicPr>
        <p:blipFill>
          <a:blip r:embed="rId2" cstate="print"/>
          <a:stretch>
            <a:fillRect/>
          </a:stretch>
        </p:blipFill>
        <p:spPr>
          <a:xfrm>
            <a:off x="580542" y="1264142"/>
            <a:ext cx="7982916" cy="4329717"/>
          </a:xfrm>
          <a:prstGeom prst="rect">
            <a:avLst/>
          </a:prstGeom>
        </p:spPr>
      </p:pic>
    </p:spTree>
    <p:extLst>
      <p:ext uri="{BB962C8B-B14F-4D97-AF65-F5344CB8AC3E}">
        <p14:creationId xmlns:p14="http://schemas.microsoft.com/office/powerpoint/2010/main" xmlns="" val="899377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B30A05-3DD7-BF47-1ED7-D41514A75787}"/>
              </a:ext>
            </a:extLst>
          </p:cNvPr>
          <p:cNvPicPr>
            <a:picLocks noChangeAspect="1"/>
          </p:cNvPicPr>
          <p:nvPr/>
        </p:nvPicPr>
        <p:blipFill>
          <a:blip r:embed="rId2" cstate="print"/>
          <a:stretch>
            <a:fillRect/>
          </a:stretch>
        </p:blipFill>
        <p:spPr>
          <a:xfrm>
            <a:off x="991545" y="1287697"/>
            <a:ext cx="6938201" cy="3960087"/>
          </a:xfrm>
          <a:prstGeom prst="rect">
            <a:avLst/>
          </a:prstGeom>
        </p:spPr>
      </p:pic>
    </p:spTree>
    <p:extLst>
      <p:ext uri="{BB962C8B-B14F-4D97-AF65-F5344CB8AC3E}">
        <p14:creationId xmlns:p14="http://schemas.microsoft.com/office/powerpoint/2010/main" xmlns="" val="939758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62AC4F-DB1F-273A-E41C-0DBDA7A18E1B}"/>
              </a:ext>
            </a:extLst>
          </p:cNvPr>
          <p:cNvSpPr>
            <a:spLocks noGrp="1"/>
          </p:cNvSpPr>
          <p:nvPr>
            <p:ph type="title"/>
          </p:nvPr>
        </p:nvSpPr>
        <p:spPr/>
        <p:txBody>
          <a:bodyPr>
            <a:normAutofit/>
          </a:bodyPr>
          <a:lstStyle/>
          <a:p>
            <a:r>
              <a:rPr lang="en-IN" u="sng" dirty="0"/>
              <a:t>OTHER CONDITIONS AFFECTING PERIODONTIUM</a:t>
            </a:r>
          </a:p>
        </p:txBody>
      </p:sp>
      <p:pic>
        <p:nvPicPr>
          <p:cNvPr id="5" name="Content Placeholder 4">
            <a:extLst>
              <a:ext uri="{FF2B5EF4-FFF2-40B4-BE49-F238E27FC236}">
                <a16:creationId xmlns:a16="http://schemas.microsoft.com/office/drawing/2014/main" xmlns="" id="{8AA44869-E005-F596-AF74-C314FA18E1FA}"/>
              </a:ext>
            </a:extLst>
          </p:cNvPr>
          <p:cNvPicPr>
            <a:picLocks noGrp="1" noChangeAspect="1"/>
          </p:cNvPicPr>
          <p:nvPr>
            <p:ph idx="1"/>
          </p:nvPr>
        </p:nvPicPr>
        <p:blipFill>
          <a:blip r:embed="rId2" cstate="print"/>
          <a:stretch>
            <a:fillRect/>
          </a:stretch>
        </p:blipFill>
        <p:spPr>
          <a:xfrm>
            <a:off x="1378024" y="2125266"/>
            <a:ext cx="6095075" cy="3822458"/>
          </a:xfrm>
        </p:spPr>
      </p:pic>
    </p:spTree>
    <p:extLst>
      <p:ext uri="{BB962C8B-B14F-4D97-AF65-F5344CB8AC3E}">
        <p14:creationId xmlns:p14="http://schemas.microsoft.com/office/powerpoint/2010/main" xmlns="" val="475072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97F11-F2F7-CD63-6454-ED80C0F3A1C7}"/>
              </a:ext>
            </a:extLst>
          </p:cNvPr>
          <p:cNvSpPr>
            <a:spLocks noGrp="1"/>
          </p:cNvSpPr>
          <p:nvPr>
            <p:ph type="title"/>
          </p:nvPr>
        </p:nvSpPr>
        <p:spPr/>
        <p:txBody>
          <a:bodyPr/>
          <a:lstStyle/>
          <a:p>
            <a:r>
              <a:rPr lang="en-IN" u="sng" dirty="0"/>
              <a:t>STEPS IN DIAGNOSING PERIODONTITS</a:t>
            </a:r>
          </a:p>
        </p:txBody>
      </p:sp>
      <p:pic>
        <p:nvPicPr>
          <p:cNvPr id="5" name="Content Placeholder 4">
            <a:extLst>
              <a:ext uri="{FF2B5EF4-FFF2-40B4-BE49-F238E27FC236}">
                <a16:creationId xmlns:a16="http://schemas.microsoft.com/office/drawing/2014/main" xmlns="" id="{6AB8FDB2-5D8F-0B6B-B121-F2DB3BF01CD2}"/>
              </a:ext>
            </a:extLst>
          </p:cNvPr>
          <p:cNvPicPr>
            <a:picLocks noGrp="1" noChangeAspect="1"/>
          </p:cNvPicPr>
          <p:nvPr>
            <p:ph idx="1"/>
          </p:nvPr>
        </p:nvPicPr>
        <p:blipFill>
          <a:blip r:embed="rId2" cstate="print"/>
          <a:stretch>
            <a:fillRect/>
          </a:stretch>
        </p:blipFill>
        <p:spPr>
          <a:xfrm>
            <a:off x="1851424" y="2408638"/>
            <a:ext cx="5441152" cy="2691998"/>
          </a:xfrm>
        </p:spPr>
      </p:pic>
    </p:spTree>
    <p:extLst>
      <p:ext uri="{BB962C8B-B14F-4D97-AF65-F5344CB8AC3E}">
        <p14:creationId xmlns:p14="http://schemas.microsoft.com/office/powerpoint/2010/main" xmlns="" val="446560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2CAE645-F782-12E4-52DC-F687E97FE6F1}"/>
              </a:ext>
            </a:extLst>
          </p:cNvPr>
          <p:cNvPicPr>
            <a:picLocks noChangeAspect="1"/>
          </p:cNvPicPr>
          <p:nvPr/>
        </p:nvPicPr>
        <p:blipFill>
          <a:blip r:embed="rId2" cstate="print"/>
          <a:stretch>
            <a:fillRect/>
          </a:stretch>
        </p:blipFill>
        <p:spPr>
          <a:xfrm>
            <a:off x="357251" y="1445312"/>
            <a:ext cx="8235966" cy="3967377"/>
          </a:xfrm>
          <a:prstGeom prst="rect">
            <a:avLst/>
          </a:prstGeom>
        </p:spPr>
      </p:pic>
    </p:spTree>
    <p:extLst>
      <p:ext uri="{BB962C8B-B14F-4D97-AF65-F5344CB8AC3E}">
        <p14:creationId xmlns:p14="http://schemas.microsoft.com/office/powerpoint/2010/main" xmlns="" val="4035185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A94935A-0249-9B5E-F149-9DCC2073C508}"/>
              </a:ext>
            </a:extLst>
          </p:cNvPr>
          <p:cNvPicPr>
            <a:picLocks noChangeAspect="1"/>
          </p:cNvPicPr>
          <p:nvPr/>
        </p:nvPicPr>
        <p:blipFill>
          <a:blip r:embed="rId2" cstate="print"/>
          <a:stretch>
            <a:fillRect/>
          </a:stretch>
        </p:blipFill>
        <p:spPr>
          <a:xfrm>
            <a:off x="46563" y="1493328"/>
            <a:ext cx="9050874" cy="3466691"/>
          </a:xfrm>
          <a:prstGeom prst="rect">
            <a:avLst/>
          </a:prstGeom>
        </p:spPr>
      </p:pic>
    </p:spTree>
    <p:extLst>
      <p:ext uri="{BB962C8B-B14F-4D97-AF65-F5344CB8AC3E}">
        <p14:creationId xmlns:p14="http://schemas.microsoft.com/office/powerpoint/2010/main" xmlns="" val="2300174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EFACF08-119D-83F4-5B5F-7D83F145B448}"/>
              </a:ext>
            </a:extLst>
          </p:cNvPr>
          <p:cNvPicPr>
            <a:picLocks noChangeAspect="1"/>
          </p:cNvPicPr>
          <p:nvPr/>
        </p:nvPicPr>
        <p:blipFill>
          <a:blip r:embed="rId2" cstate="print"/>
          <a:stretch>
            <a:fillRect/>
          </a:stretch>
        </p:blipFill>
        <p:spPr>
          <a:xfrm>
            <a:off x="156411" y="1182103"/>
            <a:ext cx="8783053" cy="4632158"/>
          </a:xfrm>
          <a:prstGeom prst="rect">
            <a:avLst/>
          </a:prstGeom>
        </p:spPr>
      </p:pic>
    </p:spTree>
    <p:extLst>
      <p:ext uri="{BB962C8B-B14F-4D97-AF65-F5344CB8AC3E}">
        <p14:creationId xmlns:p14="http://schemas.microsoft.com/office/powerpoint/2010/main" xmlns="" val="2057862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D6E5AD-328C-2944-5113-0AA84D87A731}"/>
              </a:ext>
            </a:extLst>
          </p:cNvPr>
          <p:cNvSpPr>
            <a:spLocks noGrp="1"/>
          </p:cNvSpPr>
          <p:nvPr>
            <p:ph type="title"/>
          </p:nvPr>
        </p:nvSpPr>
        <p:spPr/>
        <p:txBody>
          <a:bodyPr/>
          <a:lstStyle/>
          <a:p>
            <a:r>
              <a:rPr lang="en-IN" b="1" u="sng" dirty="0" smtClean="0">
                <a:latin typeface="Times New Roman" pitchFamily="18" charset="0"/>
                <a:cs typeface="Times New Roman" pitchFamily="18" charset="0"/>
              </a:rPr>
              <a:t>SUMMARY</a:t>
            </a:r>
            <a:endParaRPr lang="en-IN" b="1" u="sng"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C850C287-2181-46DB-215D-23935E79A9C9}"/>
              </a:ext>
            </a:extLst>
          </p:cNvPr>
          <p:cNvSpPr>
            <a:spLocks noGrp="1"/>
          </p:cNvSpPr>
          <p:nvPr>
            <p:ph idx="1"/>
          </p:nvPr>
        </p:nvSpPr>
        <p:spPr>
          <a:xfrm>
            <a:off x="360948" y="2226469"/>
            <a:ext cx="8554453" cy="3500438"/>
          </a:xfrm>
        </p:spPr>
        <p:txBody>
          <a:bodyPr>
            <a:normAutofit fontScale="85000" lnSpcReduction="10000"/>
          </a:bodyPr>
          <a:lstStyle/>
          <a:p>
            <a:pPr algn="just">
              <a:lnSpc>
                <a:spcPct val="150000"/>
              </a:lnSpc>
            </a:pPr>
            <a:r>
              <a:rPr lang="en-US" dirty="0"/>
              <a:t>Diagnosis of the disease also involves classification. </a:t>
            </a:r>
          </a:p>
          <a:p>
            <a:pPr algn="just">
              <a:lnSpc>
                <a:spcPct val="150000"/>
              </a:lnSpc>
            </a:pPr>
            <a:r>
              <a:rPr lang="en-US" dirty="0"/>
              <a:t>Systems of classification are continually evolving. </a:t>
            </a:r>
          </a:p>
          <a:p>
            <a:pPr algn="just">
              <a:lnSpc>
                <a:spcPct val="150000"/>
              </a:lnSpc>
            </a:pPr>
            <a:r>
              <a:rPr lang="en-US" dirty="0"/>
              <a:t>Classification of periodontal diseases is difficult and all classification systems produced to date have their imperfections and their critics.</a:t>
            </a:r>
          </a:p>
          <a:p>
            <a:pPr algn="just">
              <a:lnSpc>
                <a:spcPct val="150000"/>
              </a:lnSpc>
            </a:pPr>
            <a:r>
              <a:rPr lang="en-US" dirty="0"/>
              <a:t>Armitage, in a thoughtful article on classification, stated that ‘‘the classification system proposed by the ‘1999 International Workshop for a Classification of Periodontal Diseases and Conditions’ has corrected some of the problems associated with the previous system that had been in use since 1989. Nevertheless, the new system is far from perfect and will need to be modified once there are sufficient new data to justify revisions’’.</a:t>
            </a:r>
            <a:endParaRPr lang="en-IN" dirty="0"/>
          </a:p>
        </p:txBody>
      </p:sp>
    </p:spTree>
    <p:extLst>
      <p:ext uri="{BB962C8B-B14F-4D97-AF65-F5344CB8AC3E}">
        <p14:creationId xmlns:p14="http://schemas.microsoft.com/office/powerpoint/2010/main" xmlns="" val="94386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AD9AEB-E0E4-BEF4-769C-8E9CA0ACAC57}"/>
              </a:ext>
            </a:extLst>
          </p:cNvPr>
          <p:cNvSpPr>
            <a:spLocks noGrp="1"/>
          </p:cNvSpPr>
          <p:nvPr>
            <p:ph type="title"/>
          </p:nvPr>
        </p:nvSpPr>
        <p:spPr/>
        <p:txBody>
          <a:bodyPr/>
          <a:lstStyle/>
          <a:p>
            <a:r>
              <a:rPr lang="en-IN" u="sng" dirty="0"/>
              <a:t>INTRODUCTION</a:t>
            </a:r>
          </a:p>
        </p:txBody>
      </p:sp>
      <p:sp>
        <p:nvSpPr>
          <p:cNvPr id="3" name="Content Placeholder 2">
            <a:extLst>
              <a:ext uri="{FF2B5EF4-FFF2-40B4-BE49-F238E27FC236}">
                <a16:creationId xmlns:a16="http://schemas.microsoft.com/office/drawing/2014/main" xmlns="" id="{C207BDD4-4A70-A739-13AD-E754A31E26A6}"/>
              </a:ext>
            </a:extLst>
          </p:cNvPr>
          <p:cNvSpPr>
            <a:spLocks noGrp="1"/>
          </p:cNvSpPr>
          <p:nvPr>
            <p:ph idx="1"/>
          </p:nvPr>
        </p:nvSpPr>
        <p:spPr/>
        <p:txBody>
          <a:bodyPr>
            <a:normAutofit fontScale="92500"/>
          </a:bodyPr>
          <a:lstStyle/>
          <a:p>
            <a:pPr algn="just">
              <a:lnSpc>
                <a:spcPct val="150000"/>
              </a:lnSpc>
            </a:pPr>
            <a:r>
              <a:rPr lang="en-US" dirty="0"/>
              <a:t>Periodontal disease is a disease, or more likely a number of diseases of the periodontal tissues that results in attachment loss and destruction of alveolar bone.</a:t>
            </a:r>
          </a:p>
          <a:p>
            <a:pPr algn="just">
              <a:lnSpc>
                <a:spcPct val="150000"/>
              </a:lnSpc>
            </a:pPr>
            <a:r>
              <a:rPr lang="en-US" dirty="0"/>
              <a:t>Periodontal disease, however, encompasses a wider spectrum of diseases than just periodontitis and the recognition of these diseases requires a diagnosis be made.</a:t>
            </a:r>
          </a:p>
          <a:p>
            <a:pPr algn="just">
              <a:lnSpc>
                <a:spcPct val="150000"/>
              </a:lnSpc>
            </a:pPr>
            <a:r>
              <a:rPr lang="en-US" dirty="0"/>
              <a:t>Diagnosis is the recognition of the presence of a disease. </a:t>
            </a:r>
            <a:endParaRPr lang="en-IN" dirty="0"/>
          </a:p>
        </p:txBody>
      </p:sp>
    </p:spTree>
    <p:extLst>
      <p:ext uri="{BB962C8B-B14F-4D97-AF65-F5344CB8AC3E}">
        <p14:creationId xmlns:p14="http://schemas.microsoft.com/office/powerpoint/2010/main" xmlns="" val="2112788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64675-E540-A899-B321-EFB58FCE6A28}"/>
              </a:ext>
            </a:extLst>
          </p:cNvPr>
          <p:cNvSpPr>
            <a:spLocks noGrp="1"/>
          </p:cNvSpPr>
          <p:nvPr>
            <p:ph type="title"/>
          </p:nvPr>
        </p:nvSpPr>
        <p:spPr/>
        <p:txBody>
          <a:bodyPr/>
          <a:lstStyle/>
          <a:p>
            <a:r>
              <a:rPr lang="en-IN" b="1" u="sng" dirty="0"/>
              <a:t>REFERENCES</a:t>
            </a:r>
          </a:p>
        </p:txBody>
      </p:sp>
      <p:sp>
        <p:nvSpPr>
          <p:cNvPr id="3" name="Content Placeholder 2">
            <a:extLst>
              <a:ext uri="{FF2B5EF4-FFF2-40B4-BE49-F238E27FC236}">
                <a16:creationId xmlns:a16="http://schemas.microsoft.com/office/drawing/2014/main" xmlns="" id="{2D6A14C2-6EF4-7695-E692-82D02DEA75EE}"/>
              </a:ext>
            </a:extLst>
          </p:cNvPr>
          <p:cNvSpPr>
            <a:spLocks noGrp="1"/>
          </p:cNvSpPr>
          <p:nvPr>
            <p:ph idx="1"/>
          </p:nvPr>
        </p:nvSpPr>
        <p:spPr>
          <a:xfrm>
            <a:off x="360948" y="2226469"/>
            <a:ext cx="8154403" cy="3263504"/>
          </a:xfrm>
        </p:spPr>
        <p:txBody>
          <a:bodyPr/>
          <a:lstStyle/>
          <a:p>
            <a:r>
              <a:rPr lang="en-US" dirty="0"/>
              <a:t>Diagnosis and classification of periodontal disease - J </a:t>
            </a:r>
            <a:r>
              <a:rPr lang="en-US" dirty="0" err="1"/>
              <a:t>Highfield</a:t>
            </a:r>
            <a:endParaRPr lang="en-US" dirty="0"/>
          </a:p>
          <a:p>
            <a:r>
              <a:rPr lang="en-IN" dirty="0"/>
              <a:t>Periodontal diagnoses and classification of periodontal diseases – Gary C. Armitage</a:t>
            </a:r>
          </a:p>
          <a:p>
            <a:r>
              <a:rPr lang="en-US" b="0" i="0" u="none" strike="noStrike" dirty="0">
                <a:solidFill>
                  <a:srgbClr val="000000"/>
                </a:solidFill>
                <a:effectLst/>
                <a:latin typeface="Calibri" panose="020F0502020204030204" pitchFamily="34" charset="0"/>
              </a:rPr>
              <a:t>Carranza’s Clinical Periodontology, 13th Edition</a:t>
            </a:r>
          </a:p>
          <a:p>
            <a:r>
              <a:rPr lang="en-US" b="0" i="0" u="none" strike="noStrike" dirty="0">
                <a:solidFill>
                  <a:srgbClr val="000000"/>
                </a:solidFill>
                <a:effectLst/>
                <a:latin typeface="Calibri" panose="020F0502020204030204" pitchFamily="34" charset="0"/>
              </a:rPr>
              <a:t>Clinical Periodontology and Implantology by Jan </a:t>
            </a:r>
            <a:r>
              <a:rPr lang="en-US" b="0" i="0" u="none" strike="noStrike" dirty="0" err="1">
                <a:solidFill>
                  <a:srgbClr val="000000"/>
                </a:solidFill>
                <a:effectLst/>
                <a:latin typeface="Calibri" panose="020F0502020204030204" pitchFamily="34" charset="0"/>
              </a:rPr>
              <a:t>Lindhe</a:t>
            </a:r>
            <a:r>
              <a:rPr lang="en-US" b="0" i="0" u="none" strike="noStrike" dirty="0">
                <a:solidFill>
                  <a:srgbClr val="000000"/>
                </a:solidFill>
                <a:effectLst/>
                <a:latin typeface="Calibri" panose="020F0502020204030204" pitchFamily="34" charset="0"/>
              </a:rPr>
              <a:t>, 5th edition</a:t>
            </a:r>
            <a:endParaRPr lang="en-IN" dirty="0"/>
          </a:p>
          <a:p>
            <a:r>
              <a:rPr lang="en-IN" dirty="0" err="1"/>
              <a:t>Periobasics</a:t>
            </a:r>
            <a:endParaRPr lang="en-IN" dirty="0"/>
          </a:p>
        </p:txBody>
      </p:sp>
    </p:spTree>
    <p:extLst>
      <p:ext uri="{BB962C8B-B14F-4D97-AF65-F5344CB8AC3E}">
        <p14:creationId xmlns:p14="http://schemas.microsoft.com/office/powerpoint/2010/main" xmlns="" val="4281583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THANK </a:t>
            </a:r>
            <a:r>
              <a:rPr lang="en-US"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YOU</a:t>
            </a:r>
            <a:r>
              <a:rPr lang="en-IN"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IN" sz="44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endParaRPr lang="en-IN"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D836F-5613-A9FA-71AB-5491DF911435}"/>
              </a:ext>
            </a:extLst>
          </p:cNvPr>
          <p:cNvSpPr>
            <a:spLocks noGrp="1"/>
          </p:cNvSpPr>
          <p:nvPr>
            <p:ph type="title"/>
          </p:nvPr>
        </p:nvSpPr>
        <p:spPr/>
        <p:txBody>
          <a:bodyPr/>
          <a:lstStyle/>
          <a:p>
            <a:r>
              <a:rPr lang="en-IN" u="sng" dirty="0"/>
              <a:t>HISTORICAL PERSPECTIVE</a:t>
            </a:r>
          </a:p>
        </p:txBody>
      </p:sp>
      <p:sp>
        <p:nvSpPr>
          <p:cNvPr id="3" name="Content Placeholder 2">
            <a:extLst>
              <a:ext uri="{FF2B5EF4-FFF2-40B4-BE49-F238E27FC236}">
                <a16:creationId xmlns:a16="http://schemas.microsoft.com/office/drawing/2014/main" xmlns="" id="{E3F9335D-7C57-BBB7-AC72-CE415C944BE4}"/>
              </a:ext>
            </a:extLst>
          </p:cNvPr>
          <p:cNvSpPr>
            <a:spLocks noGrp="1"/>
          </p:cNvSpPr>
          <p:nvPr>
            <p:ph idx="1"/>
          </p:nvPr>
        </p:nvSpPr>
        <p:spPr>
          <a:xfrm>
            <a:off x="609599" y="2160590"/>
            <a:ext cx="8259098" cy="3880773"/>
          </a:xfrm>
        </p:spPr>
        <p:txBody>
          <a:bodyPr>
            <a:normAutofit fontScale="92500"/>
          </a:bodyPr>
          <a:lstStyle/>
          <a:p>
            <a:pPr algn="just"/>
            <a:r>
              <a:rPr lang="en-US" dirty="0"/>
              <a:t>For many years, particularly in America, periodontitis was known as ‘‘Riggs’ disease’’. </a:t>
            </a:r>
          </a:p>
          <a:p>
            <a:pPr algn="just"/>
            <a:r>
              <a:rPr lang="en-US" dirty="0"/>
              <a:t>In the 19th century, little was understood about the </a:t>
            </a:r>
            <a:r>
              <a:rPr lang="en-US" dirty="0" err="1"/>
              <a:t>aetiology</a:t>
            </a:r>
            <a:r>
              <a:rPr lang="en-US" dirty="0"/>
              <a:t> and pathogenesis of periodontal diseases. </a:t>
            </a:r>
          </a:p>
          <a:p>
            <a:pPr algn="just"/>
            <a:r>
              <a:rPr lang="en-US" dirty="0"/>
              <a:t>Classification was made on the basis of their clinical characteristics or theories on their etiology and was unsupported by any evidence base.</a:t>
            </a:r>
          </a:p>
          <a:p>
            <a:pPr algn="just"/>
            <a:r>
              <a:rPr lang="en-US" dirty="0"/>
              <a:t>The term ‘‘pyorrhea </a:t>
            </a:r>
            <a:r>
              <a:rPr lang="en-US" dirty="0" err="1"/>
              <a:t>alveolaris</a:t>
            </a:r>
            <a:r>
              <a:rPr lang="en-US" dirty="0"/>
              <a:t>’’ was introduced early in the 19th century to describe periodontitis and literally meant ‘‘pus oozing out of the alveolus’’. </a:t>
            </a:r>
          </a:p>
          <a:p>
            <a:pPr algn="just"/>
            <a:r>
              <a:rPr lang="en-US" dirty="0"/>
              <a:t>This suggested that the bone in periodontitis was infected.</a:t>
            </a:r>
          </a:p>
          <a:p>
            <a:pPr algn="just"/>
            <a:r>
              <a:rPr lang="en-US" dirty="0"/>
              <a:t>This, unfortunately, was incorrect but influenced treatment of periodontitis for many years toward the removal of infected marginal bone via flap surgery.</a:t>
            </a:r>
            <a:endParaRPr lang="en-IN" dirty="0"/>
          </a:p>
        </p:txBody>
      </p:sp>
    </p:spTree>
    <p:extLst>
      <p:ext uri="{BB962C8B-B14F-4D97-AF65-F5344CB8AC3E}">
        <p14:creationId xmlns:p14="http://schemas.microsoft.com/office/powerpoint/2010/main" xmlns="" val="255858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ED38969-AF6D-1041-CF08-27B5924138CF}"/>
              </a:ext>
            </a:extLst>
          </p:cNvPr>
          <p:cNvSpPr>
            <a:spLocks noGrp="1"/>
          </p:cNvSpPr>
          <p:nvPr>
            <p:ph idx="1"/>
          </p:nvPr>
        </p:nvSpPr>
        <p:spPr>
          <a:xfrm>
            <a:off x="276726" y="1891966"/>
            <a:ext cx="8638674" cy="3598007"/>
          </a:xfrm>
        </p:spPr>
        <p:txBody>
          <a:bodyPr/>
          <a:lstStyle/>
          <a:p>
            <a:pPr>
              <a:lnSpc>
                <a:spcPct val="150000"/>
              </a:lnSpc>
            </a:pPr>
            <a:r>
              <a:rPr lang="en-US" dirty="0"/>
              <a:t>Stillman and McCall argued for the terms, gingivitis, </a:t>
            </a:r>
            <a:r>
              <a:rPr lang="en-US" dirty="0" err="1"/>
              <a:t>ulatrophia</a:t>
            </a:r>
            <a:r>
              <a:rPr lang="en-US" dirty="0"/>
              <a:t>, </a:t>
            </a:r>
            <a:r>
              <a:rPr lang="en-US" dirty="0" err="1"/>
              <a:t>alveoloclasia</a:t>
            </a:r>
            <a:r>
              <a:rPr lang="en-US" dirty="0"/>
              <a:t>, and </a:t>
            </a:r>
            <a:r>
              <a:rPr lang="en-US" dirty="0" err="1"/>
              <a:t>pericementoclasia</a:t>
            </a:r>
            <a:r>
              <a:rPr lang="en-US" dirty="0"/>
              <a:t> for disease processes attacking primarily the gingival tissues, the </a:t>
            </a:r>
            <a:r>
              <a:rPr lang="en-US" dirty="0" err="1"/>
              <a:t>pericementum</a:t>
            </a:r>
            <a:r>
              <a:rPr lang="en-US" dirty="0"/>
              <a:t> or the alveolar bone.</a:t>
            </a:r>
          </a:p>
          <a:p>
            <a:pPr>
              <a:lnSpc>
                <a:spcPct val="150000"/>
              </a:lnSpc>
            </a:pPr>
            <a:endParaRPr lang="en-US" dirty="0"/>
          </a:p>
          <a:p>
            <a:pPr>
              <a:lnSpc>
                <a:spcPct val="150000"/>
              </a:lnSpc>
            </a:pPr>
            <a:r>
              <a:rPr lang="en-US" dirty="0"/>
              <a:t>There was little agreement or coordination until 1942 when </a:t>
            </a:r>
            <a:r>
              <a:rPr lang="en-US" b="1" dirty="0" err="1"/>
              <a:t>Orban</a:t>
            </a:r>
            <a:r>
              <a:rPr lang="en-US" dirty="0"/>
              <a:t> proposed a classification scheme based on the principles of basic pathology. This was accepted by </a:t>
            </a:r>
            <a:r>
              <a:rPr lang="en-US" b="1" dirty="0"/>
              <a:t>the American Academy of Periodontology (AAP)</a:t>
            </a:r>
            <a:endParaRPr lang="en-IN" b="1" dirty="0"/>
          </a:p>
        </p:txBody>
      </p:sp>
    </p:spTree>
    <p:extLst>
      <p:ext uri="{BB962C8B-B14F-4D97-AF65-F5344CB8AC3E}">
        <p14:creationId xmlns:p14="http://schemas.microsoft.com/office/powerpoint/2010/main" xmlns="" val="411560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553895-DD3E-0D35-9CBB-E19975565E76}"/>
              </a:ext>
            </a:extLst>
          </p:cNvPr>
          <p:cNvSpPr>
            <a:spLocks noGrp="1"/>
          </p:cNvSpPr>
          <p:nvPr>
            <p:ph idx="1"/>
          </p:nvPr>
        </p:nvSpPr>
        <p:spPr>
          <a:xfrm>
            <a:off x="288759" y="1928060"/>
            <a:ext cx="8226592" cy="3561912"/>
          </a:xfrm>
        </p:spPr>
        <p:txBody>
          <a:bodyPr>
            <a:normAutofit/>
          </a:bodyPr>
          <a:lstStyle/>
          <a:p>
            <a:r>
              <a:rPr lang="en-US" dirty="0"/>
              <a:t>In November 1986, the AAP adopted a new classification which embraced these groups as follows:</a:t>
            </a:r>
          </a:p>
          <a:p>
            <a:pPr marL="428625" indent="-428625">
              <a:buAutoNum type="romanUcPeriod"/>
            </a:pPr>
            <a:r>
              <a:rPr lang="en-IN" dirty="0"/>
              <a:t>Juvenile periodontitis </a:t>
            </a:r>
          </a:p>
          <a:p>
            <a:pPr marL="0" indent="0">
              <a:buNone/>
            </a:pPr>
            <a:r>
              <a:rPr lang="en-IN" dirty="0"/>
              <a:t>A. Prepubertal periodontitis </a:t>
            </a:r>
          </a:p>
          <a:p>
            <a:pPr marL="0" indent="0">
              <a:buNone/>
            </a:pPr>
            <a:r>
              <a:rPr lang="en-IN" dirty="0"/>
              <a:t>B. Localized juvenile periodontitis </a:t>
            </a:r>
          </a:p>
          <a:p>
            <a:pPr marL="0" indent="0">
              <a:buNone/>
            </a:pPr>
            <a:r>
              <a:rPr lang="en-IN" dirty="0"/>
              <a:t>C. Generalized juvenile periodontitis </a:t>
            </a:r>
          </a:p>
          <a:p>
            <a:pPr marL="428625" indent="-428625">
              <a:buAutoNum type="romanUcPeriod"/>
            </a:pPr>
            <a:r>
              <a:rPr lang="en-IN" dirty="0"/>
              <a:t>Adult periodontitis </a:t>
            </a:r>
          </a:p>
          <a:p>
            <a:pPr marL="428625" indent="-428625">
              <a:buAutoNum type="romanUcPeriod"/>
            </a:pPr>
            <a:r>
              <a:rPr lang="en-IN" dirty="0"/>
              <a:t>Necrotizing ulcerative </a:t>
            </a:r>
            <a:r>
              <a:rPr lang="en-IN" dirty="0" err="1"/>
              <a:t>gingivo</a:t>
            </a:r>
            <a:r>
              <a:rPr lang="en-IN" dirty="0"/>
              <a:t>-periodontitis </a:t>
            </a:r>
          </a:p>
          <a:p>
            <a:pPr marL="428625" indent="-428625">
              <a:buAutoNum type="romanUcPeriod"/>
            </a:pPr>
            <a:r>
              <a:rPr lang="en-IN" dirty="0"/>
              <a:t>Refractory periodontitis</a:t>
            </a:r>
          </a:p>
        </p:txBody>
      </p:sp>
    </p:spTree>
    <p:extLst>
      <p:ext uri="{BB962C8B-B14F-4D97-AF65-F5344CB8AC3E}">
        <p14:creationId xmlns:p14="http://schemas.microsoft.com/office/powerpoint/2010/main" xmlns="" val="233068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CCA9078-79DB-8F96-30D2-80DA91C46E29}"/>
              </a:ext>
            </a:extLst>
          </p:cNvPr>
          <p:cNvSpPr>
            <a:spLocks noGrp="1"/>
          </p:cNvSpPr>
          <p:nvPr>
            <p:ph idx="1"/>
          </p:nvPr>
        </p:nvSpPr>
        <p:spPr>
          <a:xfrm>
            <a:off x="204537" y="1398671"/>
            <a:ext cx="8795084" cy="4415589"/>
          </a:xfrm>
        </p:spPr>
        <p:txBody>
          <a:bodyPr>
            <a:normAutofit fontScale="92500" lnSpcReduction="20000"/>
          </a:bodyPr>
          <a:lstStyle/>
          <a:p>
            <a:r>
              <a:rPr lang="en-IN" dirty="0"/>
              <a:t>A revised classification was given in 1989 which was as follows:</a:t>
            </a:r>
          </a:p>
          <a:p>
            <a:pPr marL="428625" indent="-428625">
              <a:buAutoNum type="romanUcPeriod"/>
            </a:pPr>
            <a:r>
              <a:rPr lang="en-IN" dirty="0"/>
              <a:t>Adult periodontitis </a:t>
            </a:r>
          </a:p>
          <a:p>
            <a:pPr marL="0" indent="0">
              <a:buNone/>
            </a:pPr>
            <a:r>
              <a:rPr lang="en-IN" dirty="0"/>
              <a:t>II. Early-onset periodontitis </a:t>
            </a:r>
          </a:p>
          <a:p>
            <a:pPr marL="385763" indent="-385763">
              <a:buAutoNum type="alphaUcPeriod"/>
            </a:pPr>
            <a:r>
              <a:rPr lang="en-IN" dirty="0"/>
              <a:t>Prepubertal periodontitis </a:t>
            </a:r>
          </a:p>
          <a:p>
            <a:pPr marL="385763" indent="-385763">
              <a:buAutoNum type="arabicPeriod"/>
            </a:pPr>
            <a:r>
              <a:rPr lang="en-IN" dirty="0"/>
              <a:t>Generalized </a:t>
            </a:r>
          </a:p>
          <a:p>
            <a:pPr marL="385763" indent="-385763">
              <a:buAutoNum type="arabicPeriod"/>
            </a:pPr>
            <a:r>
              <a:rPr lang="en-IN" dirty="0"/>
              <a:t>2. Localized </a:t>
            </a:r>
          </a:p>
          <a:p>
            <a:pPr marL="0" indent="0">
              <a:buNone/>
            </a:pPr>
            <a:r>
              <a:rPr lang="en-IN" dirty="0"/>
              <a:t>B. Juvenile periodontitis </a:t>
            </a:r>
          </a:p>
          <a:p>
            <a:pPr marL="385763" indent="-385763">
              <a:buAutoNum type="arabicPeriod"/>
            </a:pPr>
            <a:r>
              <a:rPr lang="en-IN" dirty="0"/>
              <a:t>Generalized </a:t>
            </a:r>
          </a:p>
          <a:p>
            <a:pPr marL="0" indent="0">
              <a:buNone/>
            </a:pPr>
            <a:r>
              <a:rPr lang="en-IN" dirty="0"/>
              <a:t>2. Localized </a:t>
            </a:r>
          </a:p>
          <a:p>
            <a:pPr marL="0" indent="0">
              <a:buNone/>
            </a:pPr>
            <a:r>
              <a:rPr lang="en-IN" dirty="0"/>
              <a:t>C. Rapidly progressive periodontitis </a:t>
            </a:r>
          </a:p>
          <a:p>
            <a:pPr marL="0" indent="0">
              <a:buNone/>
            </a:pPr>
            <a:r>
              <a:rPr lang="en-IN" dirty="0"/>
              <a:t>III. Periodontitis associated with systemic disease </a:t>
            </a:r>
          </a:p>
          <a:p>
            <a:pPr marL="0" indent="0">
              <a:buNone/>
            </a:pPr>
            <a:r>
              <a:rPr lang="en-IN" dirty="0"/>
              <a:t>IV. Necrotizing ulcerative periodontitis </a:t>
            </a:r>
          </a:p>
          <a:p>
            <a:pPr marL="0" indent="0">
              <a:buNone/>
            </a:pPr>
            <a:r>
              <a:rPr lang="en-IN" dirty="0"/>
              <a:t>V. Refractory periodontitis</a:t>
            </a:r>
          </a:p>
        </p:txBody>
      </p:sp>
    </p:spTree>
    <p:extLst>
      <p:ext uri="{BB962C8B-B14F-4D97-AF65-F5344CB8AC3E}">
        <p14:creationId xmlns:p14="http://schemas.microsoft.com/office/powerpoint/2010/main" xmlns="" val="193093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6D9601-2340-D371-1783-0B57F786E07E}"/>
              </a:ext>
            </a:extLst>
          </p:cNvPr>
          <p:cNvSpPr>
            <a:spLocks noGrp="1"/>
          </p:cNvSpPr>
          <p:nvPr>
            <p:ph idx="1"/>
          </p:nvPr>
        </p:nvSpPr>
        <p:spPr/>
        <p:txBody>
          <a:bodyPr/>
          <a:lstStyle/>
          <a:p>
            <a:r>
              <a:rPr lang="en-US" dirty="0"/>
              <a:t>This classification was based upon: </a:t>
            </a:r>
          </a:p>
          <a:p>
            <a:pPr marL="385763" indent="-385763">
              <a:buAutoNum type="arabicPeriod"/>
            </a:pPr>
            <a:r>
              <a:rPr lang="en-US" dirty="0"/>
              <a:t>Presence ⁄ absence of clinically detectable inflammation. </a:t>
            </a:r>
          </a:p>
          <a:p>
            <a:pPr marL="385763" indent="-385763">
              <a:buAutoNum type="arabicPeriod"/>
            </a:pPr>
            <a:r>
              <a:rPr lang="en-US" dirty="0"/>
              <a:t>Extent and pattern of attachment loss. </a:t>
            </a:r>
          </a:p>
          <a:p>
            <a:pPr marL="385763" indent="-385763">
              <a:buAutoNum type="arabicPeriod"/>
            </a:pPr>
            <a:r>
              <a:rPr lang="en-US" dirty="0"/>
              <a:t>Patient’s age at onset. </a:t>
            </a:r>
          </a:p>
          <a:p>
            <a:pPr marL="385763" indent="-385763">
              <a:buAutoNum type="arabicPeriod"/>
            </a:pPr>
            <a:r>
              <a:rPr lang="en-US" dirty="0"/>
              <a:t>Rate of progression. </a:t>
            </a:r>
          </a:p>
          <a:p>
            <a:pPr marL="385763" indent="-385763">
              <a:buAutoNum type="arabicPeriod"/>
            </a:pPr>
            <a:r>
              <a:rPr lang="en-US" dirty="0"/>
              <a:t>Presence ⁄ absence of miscellaneous signs and symptoms, including pain, ulceration and amount of observable plaque and calculus.</a:t>
            </a:r>
            <a:endParaRPr lang="en-IN" dirty="0"/>
          </a:p>
        </p:txBody>
      </p:sp>
    </p:spTree>
    <p:extLst>
      <p:ext uri="{BB962C8B-B14F-4D97-AF65-F5344CB8AC3E}">
        <p14:creationId xmlns:p14="http://schemas.microsoft.com/office/powerpoint/2010/main" xmlns="" val="4041117498"/>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380</TotalTime>
  <Words>1492</Words>
  <Application>Microsoft Office PowerPoint</Application>
  <PresentationFormat>On-screen Show (4:3)</PresentationFormat>
  <Paragraphs>183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Facet</vt:lpstr>
      <vt:lpstr>Slide 1</vt:lpstr>
      <vt:lpstr>SPECIFIC  LEARNING  OBJECTIVES</vt:lpstr>
      <vt:lpstr>CONTENT</vt:lpstr>
      <vt:lpstr>INTRODUCTION</vt:lpstr>
      <vt:lpstr>HISTORICAL PERSPECTIVE</vt:lpstr>
      <vt:lpstr>Slide 6</vt:lpstr>
      <vt:lpstr>Slide 7</vt:lpstr>
      <vt:lpstr>Slide 8</vt:lpstr>
      <vt:lpstr>Slide 9</vt:lpstr>
      <vt:lpstr>CLASSIFICATION – THE CURRENT SITUATION</vt:lpstr>
      <vt:lpstr>Slide 11</vt:lpstr>
      <vt:lpstr>Slide 12</vt:lpstr>
      <vt:lpstr>Slide 13</vt:lpstr>
      <vt:lpstr>Slide 14</vt:lpstr>
      <vt:lpstr>GINGIVAL CONDITIONS</vt:lpstr>
      <vt:lpstr>Slide 16</vt:lpstr>
      <vt:lpstr>Slide 17</vt:lpstr>
      <vt:lpstr>CHRONIC PERIODONTITIS</vt:lpstr>
      <vt:lpstr>AGGRESSIVE PERIODONTITIS</vt:lpstr>
      <vt:lpstr>Slide 20</vt:lpstr>
      <vt:lpstr>Slide 21</vt:lpstr>
      <vt:lpstr>PERIODONTITIS AS A MANIFESTATION OF SYSTEMIC DISEASE</vt:lpstr>
      <vt:lpstr>NECROTIZING PERIODONTAL DISEASE</vt:lpstr>
      <vt:lpstr>Slide 24</vt:lpstr>
      <vt:lpstr>PERIODONTAL ABSCESS</vt:lpstr>
      <vt:lpstr>Slide 26</vt:lpstr>
      <vt:lpstr>2017 CLASSIFICATION</vt:lpstr>
      <vt:lpstr>CLASSIFICATION AT A GLANCE</vt:lpstr>
      <vt:lpstr>Slide 29</vt:lpstr>
      <vt:lpstr>Slide 30</vt:lpstr>
      <vt:lpstr>Necrotizing periodontal diseases (NPD)</vt:lpstr>
      <vt:lpstr>Slide 32</vt:lpstr>
      <vt:lpstr>Slide 33</vt:lpstr>
      <vt:lpstr>OTHER CONDITIONS AFFECTING PERIODONTIUM</vt:lpstr>
      <vt:lpstr>STEPS IN DIAGNOSING PERIODONTITS</vt:lpstr>
      <vt:lpstr>Slide 36</vt:lpstr>
      <vt:lpstr>Slide 37</vt:lpstr>
      <vt:lpstr>Slide 38</vt:lpstr>
      <vt:lpstr>SUMMARY</vt:lpstr>
      <vt:lpstr>REFERENCES</vt:lpstr>
      <vt:lpstr>   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Raunak Advani</dc:creator>
  <cp:lastModifiedBy>dell</cp:lastModifiedBy>
  <cp:revision>15</cp:revision>
  <dcterms:created xsi:type="dcterms:W3CDTF">2022-12-08T08:47:59Z</dcterms:created>
  <dcterms:modified xsi:type="dcterms:W3CDTF">2023-02-16T09:31:39Z</dcterms:modified>
</cp:coreProperties>
</file>